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2"/>
    <p:sldId id="257" r:id="rId3"/>
    <p:sldId id="258" r:id="rId4"/>
    <p:sldId id="259" r:id="rId5"/>
    <p:sldId id="256" r:id="rId6"/>
    <p:sldId id="260" r:id="rId7"/>
    <p:sldId id="261" r:id="rId8"/>
    <p:sldId id="295" r:id="rId9"/>
    <p:sldId id="264" r:id="rId10"/>
    <p:sldId id="265" r:id="rId11"/>
    <p:sldId id="266" r:id="rId12"/>
    <p:sldId id="296" r:id="rId13"/>
    <p:sldId id="268" r:id="rId14"/>
    <p:sldId id="269" r:id="rId15"/>
    <p:sldId id="270" r:id="rId16"/>
    <p:sldId id="297" r:id="rId17"/>
    <p:sldId id="272" r:id="rId18"/>
    <p:sldId id="273" r:id="rId19"/>
    <p:sldId id="274" r:id="rId20"/>
    <p:sldId id="298" r:id="rId21"/>
    <p:sldId id="276" r:id="rId22"/>
    <p:sldId id="278" r:id="rId23"/>
    <p:sldId id="279" r:id="rId24"/>
    <p:sldId id="280" r:id="rId25"/>
    <p:sldId id="277" r:id="rId26"/>
    <p:sldId id="281" r:id="rId27"/>
    <p:sldId id="282" r:id="rId28"/>
    <p:sldId id="283" r:id="rId29"/>
    <p:sldId id="284" r:id="rId30"/>
    <p:sldId id="292" r:id="rId31"/>
    <p:sldId id="293" r:id="rId32"/>
    <p:sldId id="294" r:id="rId33"/>
    <p:sldId id="288" r:id="rId34"/>
    <p:sldId id="289" r:id="rId35"/>
    <p:sldId id="290" r:id="rId36"/>
    <p:sldId id="291" r:id="rId37"/>
  </p:sldIdLst>
  <p:sldSz cx="12192000" cy="6858000"/>
  <p:notesSz cx="6858000" cy="9144000"/>
  <p:custDataLst>
    <p:tags r:id="rId38"/>
  </p:custDataLst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4B90B5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2331" autoAdjust="0"/>
    <p:restoredTop sz="94660"/>
  </p:normalViewPr>
  <p:slideViewPr>
    <p:cSldViewPr snapToGrid="0">
      <p:cViewPr>
        <p:scale>
          <a:sx n="80" d="100"/>
          <a:sy n="80" d="100"/>
        </p:scale>
        <p:origin x="-36" y="-21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8346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gs" Target="tags/tag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Modifier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0295F5-2A4A-40CB-891B-8DF9F0703019}" type="datetimeFigureOut">
              <a:rPr lang="fr-FR" smtClean="0"/>
              <a:pPr/>
              <a:t>02/08/2016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2FFA85-7082-4094-8F04-8C5A26377C99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19088842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0295F5-2A4A-40CB-891B-8DF9F0703019}" type="datetimeFigureOut">
              <a:rPr lang="fr-FR" smtClean="0"/>
              <a:pPr/>
              <a:t>02/08/2016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2FFA85-7082-4094-8F04-8C5A26377C99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18293619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0295F5-2A4A-40CB-891B-8DF9F0703019}" type="datetimeFigureOut">
              <a:rPr lang="fr-FR" smtClean="0"/>
              <a:pPr/>
              <a:t>02/08/2016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2FFA85-7082-4094-8F04-8C5A26377C99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29019566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0295F5-2A4A-40CB-891B-8DF9F0703019}" type="datetimeFigureOut">
              <a:rPr lang="fr-FR" smtClean="0"/>
              <a:pPr/>
              <a:t>02/08/2016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2FFA85-7082-4094-8F04-8C5A26377C99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2015423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0295F5-2A4A-40CB-891B-8DF9F0703019}" type="datetimeFigureOut">
              <a:rPr lang="fr-FR" smtClean="0"/>
              <a:pPr/>
              <a:t>02/08/2016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2FFA85-7082-4094-8F04-8C5A26377C99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4984905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0295F5-2A4A-40CB-891B-8DF9F0703019}" type="datetimeFigureOut">
              <a:rPr lang="fr-FR" smtClean="0"/>
              <a:pPr/>
              <a:t>02/08/2016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2FFA85-7082-4094-8F04-8C5A26377C99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36374503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0295F5-2A4A-40CB-891B-8DF9F0703019}" type="datetimeFigureOut">
              <a:rPr lang="fr-FR" smtClean="0"/>
              <a:pPr/>
              <a:t>02/08/2016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2FFA85-7082-4094-8F04-8C5A26377C99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38692430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0295F5-2A4A-40CB-891B-8DF9F0703019}" type="datetimeFigureOut">
              <a:rPr lang="fr-FR" smtClean="0"/>
              <a:pPr/>
              <a:t>02/08/2016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2FFA85-7082-4094-8F04-8C5A26377C99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27160156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0295F5-2A4A-40CB-891B-8DF9F0703019}" type="datetimeFigureOut">
              <a:rPr lang="fr-FR" smtClean="0"/>
              <a:pPr/>
              <a:t>02/08/2016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2FFA85-7082-4094-8F04-8C5A26377C99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167284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0295F5-2A4A-40CB-891B-8DF9F0703019}" type="datetimeFigureOut">
              <a:rPr lang="fr-FR" smtClean="0"/>
              <a:pPr/>
              <a:t>02/08/2016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2FFA85-7082-4094-8F04-8C5A26377C99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6001016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0295F5-2A4A-40CB-891B-8DF9F0703019}" type="datetimeFigureOut">
              <a:rPr lang="fr-FR" smtClean="0"/>
              <a:pPr/>
              <a:t>02/08/2016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2FFA85-7082-4094-8F04-8C5A26377C99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21617868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0295F5-2A4A-40CB-891B-8DF9F0703019}" type="datetimeFigureOut">
              <a:rPr lang="fr-FR" smtClean="0"/>
              <a:pPr/>
              <a:t>02/08/2016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2FFA85-7082-4094-8F04-8C5A26377C99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36159360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0" i="0" u="none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b="0" i="0" u="none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6705" t="5569" r="8604" b="4006"/>
          <a:stretch/>
        </p:blipFill>
        <p:spPr bwMode="auto">
          <a:xfrm>
            <a:off x="3991224" y="1365281"/>
            <a:ext cx="4209552" cy="412743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</p:spTree>
    <p:extLst>
      <p:ext uri="{BB962C8B-B14F-4D97-AF65-F5344CB8AC3E}">
        <p14:creationId xmlns:p14="http://schemas.microsoft.com/office/powerpoint/2010/main" xmlns="" val="49127010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Image 18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323841" y="126254"/>
            <a:ext cx="1589926" cy="1561906"/>
          </a:xfrm>
          <a:prstGeom prst="rect">
            <a:avLst/>
          </a:prstGeom>
        </p:spPr>
      </p:pic>
      <p:sp>
        <p:nvSpPr>
          <p:cNvPr id="14" name="Forme libre 13"/>
          <p:cNvSpPr/>
          <p:nvPr/>
        </p:nvSpPr>
        <p:spPr>
          <a:xfrm>
            <a:off x="343291" y="1914144"/>
            <a:ext cx="4868790" cy="914400"/>
          </a:xfrm>
          <a:custGeom>
            <a:avLst/>
            <a:gdLst>
              <a:gd name="connsiteX0" fmla="*/ 152403 w 6589776"/>
              <a:gd name="connsiteY0" fmla="*/ 0 h 914400"/>
              <a:gd name="connsiteX1" fmla="*/ 6437373 w 6589776"/>
              <a:gd name="connsiteY1" fmla="*/ 0 h 914400"/>
              <a:gd name="connsiteX2" fmla="*/ 6589776 w 6589776"/>
              <a:gd name="connsiteY2" fmla="*/ 152403 h 914400"/>
              <a:gd name="connsiteX3" fmla="*/ 6589776 w 6589776"/>
              <a:gd name="connsiteY3" fmla="*/ 761997 h 914400"/>
              <a:gd name="connsiteX4" fmla="*/ 6437373 w 6589776"/>
              <a:gd name="connsiteY4" fmla="*/ 914400 h 914400"/>
              <a:gd name="connsiteX5" fmla="*/ 152403 w 6589776"/>
              <a:gd name="connsiteY5" fmla="*/ 914400 h 914400"/>
              <a:gd name="connsiteX6" fmla="*/ 0 w 6589776"/>
              <a:gd name="connsiteY6" fmla="*/ 761997 h 914400"/>
              <a:gd name="connsiteX7" fmla="*/ 0 w 6589776"/>
              <a:gd name="connsiteY7" fmla="*/ 152403 h 914400"/>
              <a:gd name="connsiteX8" fmla="*/ 1 w 6589776"/>
              <a:gd name="connsiteY8" fmla="*/ 152398 h 914400"/>
              <a:gd name="connsiteX9" fmla="*/ 1 w 6589776"/>
              <a:gd name="connsiteY9" fmla="*/ 1 h 914400"/>
              <a:gd name="connsiteX10" fmla="*/ 152398 w 6589776"/>
              <a:gd name="connsiteY10" fmla="*/ 1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6589776" h="914400">
                <a:moveTo>
                  <a:pt x="152403" y="0"/>
                </a:moveTo>
                <a:lnTo>
                  <a:pt x="6437373" y="0"/>
                </a:lnTo>
                <a:cubicBezTo>
                  <a:pt x="6521543" y="0"/>
                  <a:pt x="6589776" y="68233"/>
                  <a:pt x="6589776" y="152403"/>
                </a:cubicBezTo>
                <a:lnTo>
                  <a:pt x="6589776" y="761997"/>
                </a:lnTo>
                <a:cubicBezTo>
                  <a:pt x="6589776" y="846167"/>
                  <a:pt x="6521543" y="914400"/>
                  <a:pt x="6437373" y="914400"/>
                </a:cubicBezTo>
                <a:lnTo>
                  <a:pt x="152403" y="914400"/>
                </a:lnTo>
                <a:cubicBezTo>
                  <a:pt x="68233" y="914400"/>
                  <a:pt x="0" y="846167"/>
                  <a:pt x="0" y="761997"/>
                </a:cubicBezTo>
                <a:lnTo>
                  <a:pt x="0" y="152403"/>
                </a:lnTo>
                <a:lnTo>
                  <a:pt x="1" y="152398"/>
                </a:lnTo>
                <a:lnTo>
                  <a:pt x="1" y="1"/>
                </a:lnTo>
                <a:lnTo>
                  <a:pt x="152398" y="1"/>
                </a:lnTo>
                <a:close/>
              </a:path>
            </a:pathLst>
          </a:custGeom>
          <a:ln>
            <a:solidFill>
              <a:srgbClr val="4B90B5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285750" indent="-285750">
              <a:lnSpc>
                <a:spcPct val="150000"/>
              </a:lnSpc>
            </a:pPr>
            <a:r>
              <a:rPr lang="fr-FR" sz="1200" dirty="0" smtClean="0">
                <a:solidFill>
                  <a:srgbClr val="4B90B5"/>
                </a:solidFill>
              </a:rPr>
              <a:t>Vous-même.</a:t>
            </a:r>
            <a:endParaRPr lang="fr-FR" sz="1200" dirty="0">
              <a:solidFill>
                <a:srgbClr val="4B90B5"/>
              </a:solidFill>
            </a:endParaRPr>
          </a:p>
          <a:p>
            <a:pPr marL="285750" indent="-285750">
              <a:lnSpc>
                <a:spcPct val="150000"/>
              </a:lnSpc>
            </a:pPr>
            <a:r>
              <a:rPr lang="fr-FR" sz="1200" dirty="0">
                <a:solidFill>
                  <a:srgbClr val="4B90B5"/>
                </a:solidFill>
              </a:rPr>
              <a:t>L’équipe de collaborateurs directs qui correspond le mieux à la problématique à </a:t>
            </a:r>
            <a:r>
              <a:rPr lang="fr-FR" sz="1200" dirty="0" smtClean="0">
                <a:solidFill>
                  <a:srgbClr val="4B90B5"/>
                </a:solidFill>
              </a:rPr>
              <a:t>traiter.</a:t>
            </a:r>
            <a:endParaRPr lang="fr-FR" sz="1200" dirty="0">
              <a:solidFill>
                <a:srgbClr val="4B90B5"/>
              </a:solidFill>
            </a:endParaRPr>
          </a:p>
        </p:txBody>
      </p:sp>
      <p:sp>
        <p:nvSpPr>
          <p:cNvPr id="7" name="Rectangle à coins arrondis 6"/>
          <p:cNvSpPr/>
          <p:nvPr/>
        </p:nvSpPr>
        <p:spPr>
          <a:xfrm>
            <a:off x="343289" y="1101614"/>
            <a:ext cx="9791333" cy="461010"/>
          </a:xfrm>
          <a:prstGeom prst="roundRect">
            <a:avLst/>
          </a:prstGeom>
          <a:solidFill>
            <a:srgbClr val="4B90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Développer une stratégie sur des fondations solides</a:t>
            </a:r>
          </a:p>
        </p:txBody>
      </p:sp>
      <p:sp>
        <p:nvSpPr>
          <p:cNvPr id="20" name="Forme libre 19"/>
          <p:cNvSpPr/>
          <p:nvPr/>
        </p:nvSpPr>
        <p:spPr>
          <a:xfrm>
            <a:off x="343291" y="1646682"/>
            <a:ext cx="1324356" cy="267462"/>
          </a:xfrm>
          <a:custGeom>
            <a:avLst/>
            <a:gdLst>
              <a:gd name="connsiteX0" fmla="*/ 76837 w 1324356"/>
              <a:gd name="connsiteY0" fmla="*/ 0 h 267462"/>
              <a:gd name="connsiteX1" fmla="*/ 1167509 w 1324356"/>
              <a:gd name="connsiteY1" fmla="*/ 0 h 267462"/>
              <a:gd name="connsiteX2" fmla="*/ 1244346 w 1324356"/>
              <a:gd name="connsiteY2" fmla="*/ 76837 h 267462"/>
              <a:gd name="connsiteX3" fmla="*/ 1244346 w 1324356"/>
              <a:gd name="connsiteY3" fmla="*/ 200872 h 267462"/>
              <a:gd name="connsiteX4" fmla="*/ 1248176 w 1324356"/>
              <a:gd name="connsiteY4" fmla="*/ 219839 h 267462"/>
              <a:gd name="connsiteX5" fmla="*/ 1319879 w 1324356"/>
              <a:gd name="connsiteY5" fmla="*/ 267367 h 267462"/>
              <a:gd name="connsiteX6" fmla="*/ 1324356 w 1324356"/>
              <a:gd name="connsiteY6" fmla="*/ 266463 h 267462"/>
              <a:gd name="connsiteX7" fmla="*/ 1324356 w 1324356"/>
              <a:gd name="connsiteY7" fmla="*/ 267461 h 267462"/>
              <a:gd name="connsiteX8" fmla="*/ 1244346 w 1324356"/>
              <a:gd name="connsiteY8" fmla="*/ 267461 h 267462"/>
              <a:gd name="connsiteX9" fmla="*/ 1244346 w 1324356"/>
              <a:gd name="connsiteY9" fmla="*/ 267462 h 267462"/>
              <a:gd name="connsiteX10" fmla="*/ 0 w 1324356"/>
              <a:gd name="connsiteY10" fmla="*/ 267462 h 267462"/>
              <a:gd name="connsiteX11" fmla="*/ 0 w 1324356"/>
              <a:gd name="connsiteY11" fmla="*/ 76837 h 267462"/>
              <a:gd name="connsiteX12" fmla="*/ 76837 w 1324356"/>
              <a:gd name="connsiteY12" fmla="*/ 0 h 2674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324356" h="267462">
                <a:moveTo>
                  <a:pt x="76837" y="0"/>
                </a:moveTo>
                <a:lnTo>
                  <a:pt x="1167509" y="0"/>
                </a:lnTo>
                <a:cubicBezTo>
                  <a:pt x="1209945" y="0"/>
                  <a:pt x="1244346" y="34401"/>
                  <a:pt x="1244346" y="76837"/>
                </a:cubicBezTo>
                <a:lnTo>
                  <a:pt x="1244346" y="200872"/>
                </a:lnTo>
                <a:lnTo>
                  <a:pt x="1248176" y="219839"/>
                </a:lnTo>
                <a:cubicBezTo>
                  <a:pt x="1259989" y="247769"/>
                  <a:pt x="1287646" y="267367"/>
                  <a:pt x="1319879" y="267367"/>
                </a:cubicBezTo>
                <a:lnTo>
                  <a:pt x="1324356" y="266463"/>
                </a:lnTo>
                <a:lnTo>
                  <a:pt x="1324356" y="267461"/>
                </a:lnTo>
                <a:lnTo>
                  <a:pt x="1244346" y="267461"/>
                </a:lnTo>
                <a:lnTo>
                  <a:pt x="1244346" y="267462"/>
                </a:lnTo>
                <a:lnTo>
                  <a:pt x="0" y="267462"/>
                </a:lnTo>
                <a:lnTo>
                  <a:pt x="0" y="76837"/>
                </a:lnTo>
                <a:cubicBezTo>
                  <a:pt x="0" y="34401"/>
                  <a:pt x="34401" y="0"/>
                  <a:pt x="76837" y="0"/>
                </a:cubicBezTo>
                <a:close/>
              </a:path>
            </a:pathLst>
          </a:custGeom>
          <a:solidFill>
            <a:srgbClr val="4B90B5"/>
          </a:solidFill>
          <a:ln>
            <a:solidFill>
              <a:srgbClr val="4B90B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/>
              <a:t>Qui ?</a:t>
            </a:r>
          </a:p>
        </p:txBody>
      </p:sp>
      <p:cxnSp>
        <p:nvCxnSpPr>
          <p:cNvPr id="3" name="Connecteur droit 2"/>
          <p:cNvCxnSpPr/>
          <p:nvPr/>
        </p:nvCxnSpPr>
        <p:spPr>
          <a:xfrm>
            <a:off x="343291" y="940777"/>
            <a:ext cx="9791333" cy="0"/>
          </a:xfrm>
          <a:prstGeom prst="line">
            <a:avLst/>
          </a:prstGeom>
          <a:solidFill>
            <a:srgbClr val="4B90B5"/>
          </a:solidFill>
          <a:ln w="28575">
            <a:solidFill>
              <a:srgbClr val="4B90B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8" name="ZoneTexte 7"/>
          <p:cNvSpPr txBox="1"/>
          <p:nvPr/>
        </p:nvSpPr>
        <p:spPr>
          <a:xfrm>
            <a:off x="343291" y="464820"/>
            <a:ext cx="28339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>
                <a:solidFill>
                  <a:srgbClr val="4B90B5"/>
                </a:solidFill>
              </a:rPr>
              <a:t>Fiche Pratique 3 : PROJETER</a:t>
            </a:r>
          </a:p>
        </p:txBody>
      </p:sp>
      <p:sp>
        <p:nvSpPr>
          <p:cNvPr id="9" name="Rectangle à coins arrondis 8"/>
          <p:cNvSpPr/>
          <p:nvPr/>
        </p:nvSpPr>
        <p:spPr>
          <a:xfrm>
            <a:off x="6286501" y="1914144"/>
            <a:ext cx="5627266" cy="914400"/>
          </a:xfrm>
          <a:prstGeom prst="roundRect">
            <a:avLst/>
          </a:prstGeom>
          <a:ln>
            <a:solidFill>
              <a:srgbClr val="4B90B5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fr-FR" sz="1200">
              <a:solidFill>
                <a:srgbClr val="4B90B5"/>
              </a:solidFill>
            </a:endParaRPr>
          </a:p>
        </p:txBody>
      </p:sp>
      <p:sp>
        <p:nvSpPr>
          <p:cNvPr id="10" name="Pentagone 9"/>
          <p:cNvSpPr/>
          <p:nvPr/>
        </p:nvSpPr>
        <p:spPr>
          <a:xfrm>
            <a:off x="5405889" y="1914144"/>
            <a:ext cx="802711" cy="914400"/>
          </a:xfrm>
          <a:prstGeom prst="homePlate">
            <a:avLst>
              <a:gd name="adj" fmla="val 23171"/>
            </a:avLst>
          </a:prstGeom>
          <a:solidFill>
            <a:srgbClr val="4B90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lvl="0" algn="ctr"/>
            <a:r>
              <a:rPr lang="fr-FR" sz="1200" dirty="0">
                <a:solidFill>
                  <a:prstClr val="white"/>
                </a:solidFill>
              </a:rPr>
              <a:t>Lister les personnes à rencontrer</a:t>
            </a:r>
          </a:p>
        </p:txBody>
      </p:sp>
      <p:sp>
        <p:nvSpPr>
          <p:cNvPr id="23" name="Pentagone 22"/>
          <p:cNvSpPr/>
          <p:nvPr/>
        </p:nvSpPr>
        <p:spPr>
          <a:xfrm>
            <a:off x="5405889" y="3180064"/>
            <a:ext cx="802711" cy="2025444"/>
          </a:xfrm>
          <a:prstGeom prst="homePlate">
            <a:avLst>
              <a:gd name="adj" fmla="val 23171"/>
            </a:avLst>
          </a:prstGeom>
          <a:solidFill>
            <a:srgbClr val="4B90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lvl="0" algn="ctr"/>
            <a:r>
              <a:rPr lang="fr-FR" sz="1200" dirty="0">
                <a:solidFill>
                  <a:prstClr val="white"/>
                </a:solidFill>
              </a:rPr>
              <a:t>Définir le </a:t>
            </a:r>
            <a:r>
              <a:rPr lang="fr-FR" sz="1200" dirty="0" smtClean="0">
                <a:solidFill>
                  <a:prstClr val="white"/>
                </a:solidFill>
              </a:rPr>
              <a:t>planning</a:t>
            </a:r>
            <a:endParaRPr lang="fr-FR" sz="1200" dirty="0">
              <a:solidFill>
                <a:prstClr val="white"/>
              </a:solidFill>
            </a:endParaRPr>
          </a:p>
        </p:txBody>
      </p:sp>
      <p:sp>
        <p:nvSpPr>
          <p:cNvPr id="24" name="Rectangle à coins arrondis 23"/>
          <p:cNvSpPr/>
          <p:nvPr/>
        </p:nvSpPr>
        <p:spPr>
          <a:xfrm>
            <a:off x="6286501" y="3180064"/>
            <a:ext cx="5627266" cy="2025444"/>
          </a:xfrm>
          <a:prstGeom prst="roundRect">
            <a:avLst>
              <a:gd name="adj" fmla="val 6133"/>
            </a:avLst>
          </a:prstGeom>
          <a:ln>
            <a:solidFill>
              <a:srgbClr val="4B90B5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fr-FR" sz="1200">
              <a:solidFill>
                <a:srgbClr val="4B90B5"/>
              </a:solidFill>
            </a:endParaRPr>
          </a:p>
        </p:txBody>
      </p:sp>
      <p:sp>
        <p:nvSpPr>
          <p:cNvPr id="33" name="Rectangle à coins arrondis 32"/>
          <p:cNvSpPr/>
          <p:nvPr/>
        </p:nvSpPr>
        <p:spPr>
          <a:xfrm>
            <a:off x="6286501" y="5557028"/>
            <a:ext cx="5627266" cy="1148507"/>
          </a:xfrm>
          <a:prstGeom prst="roundRect">
            <a:avLst/>
          </a:prstGeom>
          <a:ln>
            <a:solidFill>
              <a:srgbClr val="4B90B5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fr-FR" sz="1200">
              <a:solidFill>
                <a:srgbClr val="4B90B5"/>
              </a:solidFill>
            </a:endParaRPr>
          </a:p>
        </p:txBody>
      </p:sp>
      <p:sp>
        <p:nvSpPr>
          <p:cNvPr id="34" name="Pentagone 33"/>
          <p:cNvSpPr/>
          <p:nvPr/>
        </p:nvSpPr>
        <p:spPr>
          <a:xfrm>
            <a:off x="5405889" y="5557029"/>
            <a:ext cx="802711" cy="1148506"/>
          </a:xfrm>
          <a:prstGeom prst="homePlate">
            <a:avLst>
              <a:gd name="adj" fmla="val 23171"/>
            </a:avLst>
          </a:prstGeom>
          <a:solidFill>
            <a:srgbClr val="4B90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lvl="0" algn="ctr"/>
            <a:r>
              <a:rPr lang="fr-FR" sz="1200" dirty="0">
                <a:solidFill>
                  <a:prstClr val="white"/>
                </a:solidFill>
              </a:rPr>
              <a:t>Définir </a:t>
            </a:r>
            <a:endParaRPr lang="fr-FR" sz="1200" dirty="0" smtClean="0">
              <a:solidFill>
                <a:prstClr val="white"/>
              </a:solidFill>
            </a:endParaRPr>
          </a:p>
          <a:p>
            <a:pPr lvl="0" algn="ctr"/>
            <a:r>
              <a:rPr lang="fr-FR" sz="1200" dirty="0" smtClean="0">
                <a:solidFill>
                  <a:prstClr val="white"/>
                </a:solidFill>
              </a:rPr>
              <a:t>les lieux</a:t>
            </a:r>
            <a:endParaRPr lang="fr-FR" sz="1200" dirty="0">
              <a:solidFill>
                <a:prstClr val="white"/>
              </a:solidFill>
            </a:endParaRPr>
          </a:p>
        </p:txBody>
      </p:sp>
      <p:sp>
        <p:nvSpPr>
          <p:cNvPr id="21" name="Forme libre 20"/>
          <p:cNvSpPr/>
          <p:nvPr/>
        </p:nvSpPr>
        <p:spPr>
          <a:xfrm>
            <a:off x="343291" y="2912603"/>
            <a:ext cx="1324356" cy="267462"/>
          </a:xfrm>
          <a:custGeom>
            <a:avLst/>
            <a:gdLst>
              <a:gd name="connsiteX0" fmla="*/ 76837 w 1324356"/>
              <a:gd name="connsiteY0" fmla="*/ 0 h 267462"/>
              <a:gd name="connsiteX1" fmla="*/ 1167509 w 1324356"/>
              <a:gd name="connsiteY1" fmla="*/ 0 h 267462"/>
              <a:gd name="connsiteX2" fmla="*/ 1244346 w 1324356"/>
              <a:gd name="connsiteY2" fmla="*/ 76837 h 267462"/>
              <a:gd name="connsiteX3" fmla="*/ 1244346 w 1324356"/>
              <a:gd name="connsiteY3" fmla="*/ 200872 h 267462"/>
              <a:gd name="connsiteX4" fmla="*/ 1248176 w 1324356"/>
              <a:gd name="connsiteY4" fmla="*/ 219839 h 267462"/>
              <a:gd name="connsiteX5" fmla="*/ 1319879 w 1324356"/>
              <a:gd name="connsiteY5" fmla="*/ 267367 h 267462"/>
              <a:gd name="connsiteX6" fmla="*/ 1324356 w 1324356"/>
              <a:gd name="connsiteY6" fmla="*/ 266463 h 267462"/>
              <a:gd name="connsiteX7" fmla="*/ 1324356 w 1324356"/>
              <a:gd name="connsiteY7" fmla="*/ 267461 h 267462"/>
              <a:gd name="connsiteX8" fmla="*/ 1244346 w 1324356"/>
              <a:gd name="connsiteY8" fmla="*/ 267461 h 267462"/>
              <a:gd name="connsiteX9" fmla="*/ 1244346 w 1324356"/>
              <a:gd name="connsiteY9" fmla="*/ 267462 h 267462"/>
              <a:gd name="connsiteX10" fmla="*/ 0 w 1324356"/>
              <a:gd name="connsiteY10" fmla="*/ 267462 h 267462"/>
              <a:gd name="connsiteX11" fmla="*/ 0 w 1324356"/>
              <a:gd name="connsiteY11" fmla="*/ 76837 h 267462"/>
              <a:gd name="connsiteX12" fmla="*/ 76837 w 1324356"/>
              <a:gd name="connsiteY12" fmla="*/ 0 h 2674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324356" h="267462">
                <a:moveTo>
                  <a:pt x="76837" y="0"/>
                </a:moveTo>
                <a:lnTo>
                  <a:pt x="1167509" y="0"/>
                </a:lnTo>
                <a:cubicBezTo>
                  <a:pt x="1209945" y="0"/>
                  <a:pt x="1244346" y="34401"/>
                  <a:pt x="1244346" y="76837"/>
                </a:cubicBezTo>
                <a:lnTo>
                  <a:pt x="1244346" y="200872"/>
                </a:lnTo>
                <a:lnTo>
                  <a:pt x="1248176" y="219839"/>
                </a:lnTo>
                <a:cubicBezTo>
                  <a:pt x="1259989" y="247769"/>
                  <a:pt x="1287646" y="267367"/>
                  <a:pt x="1319879" y="267367"/>
                </a:cubicBezTo>
                <a:lnTo>
                  <a:pt x="1324356" y="266463"/>
                </a:lnTo>
                <a:lnTo>
                  <a:pt x="1324356" y="267461"/>
                </a:lnTo>
                <a:lnTo>
                  <a:pt x="1244346" y="267461"/>
                </a:lnTo>
                <a:lnTo>
                  <a:pt x="1244346" y="267462"/>
                </a:lnTo>
                <a:lnTo>
                  <a:pt x="0" y="267462"/>
                </a:lnTo>
                <a:lnTo>
                  <a:pt x="0" y="76837"/>
                </a:lnTo>
                <a:cubicBezTo>
                  <a:pt x="0" y="34401"/>
                  <a:pt x="34401" y="0"/>
                  <a:pt x="76837" y="0"/>
                </a:cubicBezTo>
                <a:close/>
              </a:path>
            </a:pathLst>
          </a:custGeom>
          <a:solidFill>
            <a:srgbClr val="4B90B5"/>
          </a:solidFill>
          <a:ln>
            <a:solidFill>
              <a:srgbClr val="4B90B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/>
              <a:t>Quand ?</a:t>
            </a:r>
          </a:p>
        </p:txBody>
      </p:sp>
      <p:sp>
        <p:nvSpPr>
          <p:cNvPr id="26" name="Forme libre 25"/>
          <p:cNvSpPr/>
          <p:nvPr/>
        </p:nvSpPr>
        <p:spPr>
          <a:xfrm>
            <a:off x="343289" y="3180064"/>
            <a:ext cx="4868792" cy="2025444"/>
          </a:xfrm>
          <a:custGeom>
            <a:avLst/>
            <a:gdLst>
              <a:gd name="connsiteX0" fmla="*/ 0 w 4868792"/>
              <a:gd name="connsiteY0" fmla="*/ 0 h 2025444"/>
              <a:gd name="connsiteX1" fmla="*/ 408551 w 4868792"/>
              <a:gd name="connsiteY1" fmla="*/ 0 h 2025444"/>
              <a:gd name="connsiteX2" fmla="*/ 408551 w 4868792"/>
              <a:gd name="connsiteY2" fmla="*/ 1 h 2025444"/>
              <a:gd name="connsiteX3" fmla="*/ 4750911 w 4868792"/>
              <a:gd name="connsiteY3" fmla="*/ 1 h 2025444"/>
              <a:gd name="connsiteX4" fmla="*/ 4868792 w 4868792"/>
              <a:gd name="connsiteY4" fmla="*/ 117882 h 2025444"/>
              <a:gd name="connsiteX5" fmla="*/ 4868792 w 4868792"/>
              <a:gd name="connsiteY5" fmla="*/ 1907563 h 2025444"/>
              <a:gd name="connsiteX6" fmla="*/ 4750911 w 4868792"/>
              <a:gd name="connsiteY6" fmla="*/ 2025444 h 2025444"/>
              <a:gd name="connsiteX7" fmla="*/ 117881 w 4868792"/>
              <a:gd name="connsiteY7" fmla="*/ 2025444 h 2025444"/>
              <a:gd name="connsiteX8" fmla="*/ 0 w 4868792"/>
              <a:gd name="connsiteY8" fmla="*/ 1907563 h 2025444"/>
              <a:gd name="connsiteX9" fmla="*/ 0 w 4868792"/>
              <a:gd name="connsiteY9" fmla="*/ 318564 h 2025444"/>
              <a:gd name="connsiteX10" fmla="*/ 0 w 4868792"/>
              <a:gd name="connsiteY10" fmla="*/ 117882 h 20254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4868792" h="2025444">
                <a:moveTo>
                  <a:pt x="0" y="0"/>
                </a:moveTo>
                <a:lnTo>
                  <a:pt x="408551" y="0"/>
                </a:lnTo>
                <a:lnTo>
                  <a:pt x="408551" y="1"/>
                </a:lnTo>
                <a:lnTo>
                  <a:pt x="4750911" y="1"/>
                </a:lnTo>
                <a:cubicBezTo>
                  <a:pt x="4816015" y="1"/>
                  <a:pt x="4868792" y="52778"/>
                  <a:pt x="4868792" y="117882"/>
                </a:cubicBezTo>
                <a:lnTo>
                  <a:pt x="4868792" y="1907563"/>
                </a:lnTo>
                <a:cubicBezTo>
                  <a:pt x="4868792" y="1972667"/>
                  <a:pt x="4816015" y="2025444"/>
                  <a:pt x="4750911" y="2025444"/>
                </a:cubicBezTo>
                <a:lnTo>
                  <a:pt x="117881" y="2025444"/>
                </a:lnTo>
                <a:cubicBezTo>
                  <a:pt x="52777" y="2025444"/>
                  <a:pt x="0" y="1972667"/>
                  <a:pt x="0" y="1907563"/>
                </a:cubicBezTo>
                <a:lnTo>
                  <a:pt x="0" y="318564"/>
                </a:lnTo>
                <a:lnTo>
                  <a:pt x="0" y="117882"/>
                </a:lnTo>
                <a:close/>
              </a:path>
            </a:pathLst>
          </a:custGeom>
          <a:ln>
            <a:solidFill>
              <a:srgbClr val="4B90B5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fr-FR" sz="1200">
              <a:solidFill>
                <a:srgbClr val="4B90B5"/>
              </a:solidFill>
            </a:endParaRPr>
          </a:p>
        </p:txBody>
      </p:sp>
      <p:sp>
        <p:nvSpPr>
          <p:cNvPr id="27" name="Forme libre 26"/>
          <p:cNvSpPr/>
          <p:nvPr/>
        </p:nvSpPr>
        <p:spPr>
          <a:xfrm>
            <a:off x="343291" y="5289566"/>
            <a:ext cx="1324356" cy="267462"/>
          </a:xfrm>
          <a:custGeom>
            <a:avLst/>
            <a:gdLst>
              <a:gd name="connsiteX0" fmla="*/ 76837 w 1324356"/>
              <a:gd name="connsiteY0" fmla="*/ 0 h 267462"/>
              <a:gd name="connsiteX1" fmla="*/ 1167509 w 1324356"/>
              <a:gd name="connsiteY1" fmla="*/ 0 h 267462"/>
              <a:gd name="connsiteX2" fmla="*/ 1244346 w 1324356"/>
              <a:gd name="connsiteY2" fmla="*/ 76837 h 267462"/>
              <a:gd name="connsiteX3" fmla="*/ 1244346 w 1324356"/>
              <a:gd name="connsiteY3" fmla="*/ 200872 h 267462"/>
              <a:gd name="connsiteX4" fmla="*/ 1248176 w 1324356"/>
              <a:gd name="connsiteY4" fmla="*/ 219839 h 267462"/>
              <a:gd name="connsiteX5" fmla="*/ 1319879 w 1324356"/>
              <a:gd name="connsiteY5" fmla="*/ 267367 h 267462"/>
              <a:gd name="connsiteX6" fmla="*/ 1324356 w 1324356"/>
              <a:gd name="connsiteY6" fmla="*/ 266463 h 267462"/>
              <a:gd name="connsiteX7" fmla="*/ 1324356 w 1324356"/>
              <a:gd name="connsiteY7" fmla="*/ 267461 h 267462"/>
              <a:gd name="connsiteX8" fmla="*/ 1244346 w 1324356"/>
              <a:gd name="connsiteY8" fmla="*/ 267461 h 267462"/>
              <a:gd name="connsiteX9" fmla="*/ 1244346 w 1324356"/>
              <a:gd name="connsiteY9" fmla="*/ 267462 h 267462"/>
              <a:gd name="connsiteX10" fmla="*/ 0 w 1324356"/>
              <a:gd name="connsiteY10" fmla="*/ 267462 h 267462"/>
              <a:gd name="connsiteX11" fmla="*/ 0 w 1324356"/>
              <a:gd name="connsiteY11" fmla="*/ 76837 h 267462"/>
              <a:gd name="connsiteX12" fmla="*/ 76837 w 1324356"/>
              <a:gd name="connsiteY12" fmla="*/ 0 h 2674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324356" h="267462">
                <a:moveTo>
                  <a:pt x="76837" y="0"/>
                </a:moveTo>
                <a:lnTo>
                  <a:pt x="1167509" y="0"/>
                </a:lnTo>
                <a:cubicBezTo>
                  <a:pt x="1209945" y="0"/>
                  <a:pt x="1244346" y="34401"/>
                  <a:pt x="1244346" y="76837"/>
                </a:cubicBezTo>
                <a:lnTo>
                  <a:pt x="1244346" y="200872"/>
                </a:lnTo>
                <a:lnTo>
                  <a:pt x="1248176" y="219839"/>
                </a:lnTo>
                <a:cubicBezTo>
                  <a:pt x="1259989" y="247769"/>
                  <a:pt x="1287646" y="267367"/>
                  <a:pt x="1319879" y="267367"/>
                </a:cubicBezTo>
                <a:lnTo>
                  <a:pt x="1324356" y="266463"/>
                </a:lnTo>
                <a:lnTo>
                  <a:pt x="1324356" y="267461"/>
                </a:lnTo>
                <a:lnTo>
                  <a:pt x="1244346" y="267461"/>
                </a:lnTo>
                <a:lnTo>
                  <a:pt x="1244346" y="267462"/>
                </a:lnTo>
                <a:lnTo>
                  <a:pt x="0" y="267462"/>
                </a:lnTo>
                <a:lnTo>
                  <a:pt x="0" y="76837"/>
                </a:lnTo>
                <a:cubicBezTo>
                  <a:pt x="0" y="34401"/>
                  <a:pt x="34401" y="0"/>
                  <a:pt x="76837" y="0"/>
                </a:cubicBezTo>
                <a:close/>
              </a:path>
            </a:pathLst>
          </a:custGeom>
          <a:solidFill>
            <a:srgbClr val="4B90B5"/>
          </a:solidFill>
          <a:ln>
            <a:solidFill>
              <a:srgbClr val="4B90B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/>
              <a:t>Où ?</a:t>
            </a:r>
          </a:p>
        </p:txBody>
      </p:sp>
      <p:sp>
        <p:nvSpPr>
          <p:cNvPr id="28" name="Forme libre 27"/>
          <p:cNvSpPr/>
          <p:nvPr/>
        </p:nvSpPr>
        <p:spPr>
          <a:xfrm>
            <a:off x="343289" y="5557028"/>
            <a:ext cx="4868792" cy="1148508"/>
          </a:xfrm>
          <a:custGeom>
            <a:avLst/>
            <a:gdLst>
              <a:gd name="connsiteX0" fmla="*/ 0 w 4868792"/>
              <a:gd name="connsiteY0" fmla="*/ 0 h 1148508"/>
              <a:gd name="connsiteX1" fmla="*/ 914400 w 4868792"/>
              <a:gd name="connsiteY1" fmla="*/ 0 h 1148508"/>
              <a:gd name="connsiteX2" fmla="*/ 914400 w 4868792"/>
              <a:gd name="connsiteY2" fmla="*/ 1 h 1148508"/>
              <a:gd name="connsiteX3" fmla="*/ 4774086 w 4868792"/>
              <a:gd name="connsiteY3" fmla="*/ 1 h 1148508"/>
              <a:gd name="connsiteX4" fmla="*/ 4868792 w 4868792"/>
              <a:gd name="connsiteY4" fmla="*/ 94707 h 1148508"/>
              <a:gd name="connsiteX5" fmla="*/ 4868792 w 4868792"/>
              <a:gd name="connsiteY5" fmla="*/ 1053802 h 1148508"/>
              <a:gd name="connsiteX6" fmla="*/ 4774086 w 4868792"/>
              <a:gd name="connsiteY6" fmla="*/ 1148508 h 1148508"/>
              <a:gd name="connsiteX7" fmla="*/ 94706 w 4868792"/>
              <a:gd name="connsiteY7" fmla="*/ 1148508 h 1148508"/>
              <a:gd name="connsiteX8" fmla="*/ 0 w 4868792"/>
              <a:gd name="connsiteY8" fmla="*/ 1053802 h 1148508"/>
              <a:gd name="connsiteX9" fmla="*/ 0 w 4868792"/>
              <a:gd name="connsiteY9" fmla="*/ 914400 h 1148508"/>
              <a:gd name="connsiteX10" fmla="*/ 0 w 4868792"/>
              <a:gd name="connsiteY10" fmla="*/ 94707 h 11485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4868792" h="1148508">
                <a:moveTo>
                  <a:pt x="0" y="0"/>
                </a:moveTo>
                <a:lnTo>
                  <a:pt x="914400" y="0"/>
                </a:lnTo>
                <a:lnTo>
                  <a:pt x="914400" y="1"/>
                </a:lnTo>
                <a:lnTo>
                  <a:pt x="4774086" y="1"/>
                </a:lnTo>
                <a:cubicBezTo>
                  <a:pt x="4826391" y="1"/>
                  <a:pt x="4868792" y="42402"/>
                  <a:pt x="4868792" y="94707"/>
                </a:cubicBezTo>
                <a:lnTo>
                  <a:pt x="4868792" y="1053802"/>
                </a:lnTo>
                <a:cubicBezTo>
                  <a:pt x="4868792" y="1106107"/>
                  <a:pt x="4826391" y="1148508"/>
                  <a:pt x="4774086" y="1148508"/>
                </a:cubicBezTo>
                <a:lnTo>
                  <a:pt x="94706" y="1148508"/>
                </a:lnTo>
                <a:cubicBezTo>
                  <a:pt x="42401" y="1148508"/>
                  <a:pt x="0" y="1106107"/>
                  <a:pt x="0" y="1053802"/>
                </a:cubicBezTo>
                <a:lnTo>
                  <a:pt x="0" y="914400"/>
                </a:lnTo>
                <a:lnTo>
                  <a:pt x="0" y="94707"/>
                </a:lnTo>
                <a:close/>
              </a:path>
            </a:pathLst>
          </a:custGeom>
          <a:ln>
            <a:solidFill>
              <a:srgbClr val="4B90B5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pPr marL="176213" indent="-176213"/>
            <a:r>
              <a:rPr lang="fr-FR" sz="1200" dirty="0">
                <a:solidFill>
                  <a:srgbClr val="4B90B5"/>
                </a:solidFill>
              </a:rPr>
              <a:t>Trouver un environnement qui favorise la remise en cause sur la base des étapes  </a:t>
            </a:r>
            <a:r>
              <a:rPr lang="fr-FR" sz="1200" dirty="0" smtClean="0">
                <a:solidFill>
                  <a:srgbClr val="4B90B5"/>
                </a:solidFill>
              </a:rPr>
              <a:t> </a:t>
            </a:r>
            <a:r>
              <a:rPr lang="fr-FR" sz="1200" dirty="0" smtClean="0">
                <a:solidFill>
                  <a:srgbClr val="4B90B5"/>
                </a:solidFill>
              </a:rPr>
              <a:t>S’i</a:t>
            </a:r>
            <a:r>
              <a:rPr lang="fr-FR" sz="1200" dirty="0" smtClean="0">
                <a:solidFill>
                  <a:srgbClr val="4B90B5"/>
                </a:solidFill>
              </a:rPr>
              <a:t>mmerger </a:t>
            </a:r>
            <a:r>
              <a:rPr lang="fr-FR" sz="1200" dirty="0">
                <a:solidFill>
                  <a:srgbClr val="4B90B5"/>
                </a:solidFill>
              </a:rPr>
              <a:t>et </a:t>
            </a:r>
            <a:r>
              <a:rPr lang="fr-FR" sz="1200" dirty="0" smtClean="0">
                <a:solidFill>
                  <a:srgbClr val="4B90B5"/>
                </a:solidFill>
              </a:rPr>
              <a:t>Coacher.</a:t>
            </a:r>
            <a:endParaRPr lang="fr-FR" sz="1200" dirty="0">
              <a:solidFill>
                <a:srgbClr val="4B90B5"/>
              </a:solidFill>
            </a:endParaRPr>
          </a:p>
          <a:p>
            <a:pPr marL="176213" indent="-176213"/>
            <a:r>
              <a:rPr lang="fr-FR" sz="1200" dirty="0">
                <a:solidFill>
                  <a:srgbClr val="4B90B5"/>
                </a:solidFill>
              </a:rPr>
              <a:t>Eviter un </a:t>
            </a:r>
            <a:r>
              <a:rPr lang="fr-FR" sz="1200" dirty="0" smtClean="0">
                <a:solidFill>
                  <a:srgbClr val="4B90B5"/>
                </a:solidFill>
              </a:rPr>
              <a:t>événement </a:t>
            </a:r>
            <a:r>
              <a:rPr lang="fr-FR" sz="1200" dirty="0">
                <a:solidFill>
                  <a:srgbClr val="4B90B5"/>
                </a:solidFill>
              </a:rPr>
              <a:t>hors site qui peut toujours être interprété comme une rupture entre la direction et le reste de </a:t>
            </a:r>
            <a:r>
              <a:rPr lang="fr-FR" sz="1200" dirty="0" smtClean="0">
                <a:solidFill>
                  <a:srgbClr val="4B90B5"/>
                </a:solidFill>
              </a:rPr>
              <a:t>l’organisation.</a:t>
            </a:r>
            <a:endParaRPr lang="fr-FR" sz="1200" dirty="0">
              <a:solidFill>
                <a:srgbClr val="4B90B5"/>
              </a:solidFill>
            </a:endParaRP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5400000">
            <a:off x="1584744" y="2471930"/>
            <a:ext cx="1569931" cy="379498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43534" y="3243291"/>
            <a:ext cx="47685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/>
            <a:r>
              <a:rPr lang="fr-FR" sz="1200" dirty="0" smtClean="0">
                <a:solidFill>
                  <a:srgbClr val="4B90B5"/>
                </a:solidFill>
              </a:rPr>
              <a:t>Avec des phases de </a:t>
            </a:r>
            <a:r>
              <a:rPr lang="fr-FR" sz="1200" dirty="0" smtClean="0">
                <a:solidFill>
                  <a:srgbClr val="4B90B5"/>
                </a:solidFill>
              </a:rPr>
              <a:t>Coaching </a:t>
            </a:r>
            <a:r>
              <a:rPr lang="fr-FR" sz="1200" dirty="0" smtClean="0">
                <a:solidFill>
                  <a:srgbClr val="4B90B5"/>
                </a:solidFill>
              </a:rPr>
              <a:t>et </a:t>
            </a:r>
            <a:r>
              <a:rPr lang="fr-FR" sz="1200" dirty="0" smtClean="0">
                <a:solidFill>
                  <a:srgbClr val="4B90B5"/>
                </a:solidFill>
              </a:rPr>
              <a:t>d’Immersion bien menées, </a:t>
            </a:r>
            <a:r>
              <a:rPr lang="fr-FR" sz="1200" dirty="0" smtClean="0">
                <a:solidFill>
                  <a:srgbClr val="4B90B5"/>
                </a:solidFill>
              </a:rPr>
              <a:t>un atelier de travail de 2 jours </a:t>
            </a:r>
            <a:r>
              <a:rPr lang="fr-FR" sz="1200" dirty="0" smtClean="0">
                <a:solidFill>
                  <a:srgbClr val="4B90B5"/>
                </a:solidFill>
              </a:rPr>
              <a:t>sera suffisant.</a:t>
            </a:r>
            <a:endParaRPr lang="fr-FR" sz="1200" dirty="0">
              <a:solidFill>
                <a:srgbClr val="4B90B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07047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à coins arrondis 6"/>
          <p:cNvSpPr/>
          <p:nvPr/>
        </p:nvSpPr>
        <p:spPr>
          <a:xfrm>
            <a:off x="343289" y="1101614"/>
            <a:ext cx="9791333" cy="461010"/>
          </a:xfrm>
          <a:prstGeom prst="roundRect">
            <a:avLst/>
          </a:prstGeom>
          <a:solidFill>
            <a:srgbClr val="4B90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Développer une stratégie sur des fondations solides</a:t>
            </a:r>
          </a:p>
        </p:txBody>
      </p:sp>
      <p:cxnSp>
        <p:nvCxnSpPr>
          <p:cNvPr id="3" name="Connecteur droit 2"/>
          <p:cNvCxnSpPr/>
          <p:nvPr/>
        </p:nvCxnSpPr>
        <p:spPr>
          <a:xfrm>
            <a:off x="343291" y="940777"/>
            <a:ext cx="9791333" cy="0"/>
          </a:xfrm>
          <a:prstGeom prst="line">
            <a:avLst/>
          </a:prstGeom>
          <a:solidFill>
            <a:srgbClr val="4B90B5"/>
          </a:solidFill>
          <a:ln w="28575">
            <a:solidFill>
              <a:srgbClr val="4B90B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8" name="ZoneTexte 7"/>
          <p:cNvSpPr txBox="1"/>
          <p:nvPr/>
        </p:nvSpPr>
        <p:spPr>
          <a:xfrm>
            <a:off x="343291" y="464820"/>
            <a:ext cx="28339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>
                <a:solidFill>
                  <a:srgbClr val="4B90B5"/>
                </a:solidFill>
              </a:rPr>
              <a:t>Fiche Pratique 3 : PROJETER</a:t>
            </a:r>
          </a:p>
        </p:txBody>
      </p:sp>
      <p:sp>
        <p:nvSpPr>
          <p:cNvPr id="17" name="Forme libre 16"/>
          <p:cNvSpPr/>
          <p:nvPr/>
        </p:nvSpPr>
        <p:spPr>
          <a:xfrm>
            <a:off x="343291" y="1830086"/>
            <a:ext cx="1324356" cy="267462"/>
          </a:xfrm>
          <a:custGeom>
            <a:avLst/>
            <a:gdLst>
              <a:gd name="connsiteX0" fmla="*/ 76837 w 1324356"/>
              <a:gd name="connsiteY0" fmla="*/ 0 h 267462"/>
              <a:gd name="connsiteX1" fmla="*/ 1167509 w 1324356"/>
              <a:gd name="connsiteY1" fmla="*/ 0 h 267462"/>
              <a:gd name="connsiteX2" fmla="*/ 1244346 w 1324356"/>
              <a:gd name="connsiteY2" fmla="*/ 76837 h 267462"/>
              <a:gd name="connsiteX3" fmla="*/ 1244346 w 1324356"/>
              <a:gd name="connsiteY3" fmla="*/ 200872 h 267462"/>
              <a:gd name="connsiteX4" fmla="*/ 1248176 w 1324356"/>
              <a:gd name="connsiteY4" fmla="*/ 219839 h 267462"/>
              <a:gd name="connsiteX5" fmla="*/ 1319879 w 1324356"/>
              <a:gd name="connsiteY5" fmla="*/ 267367 h 267462"/>
              <a:gd name="connsiteX6" fmla="*/ 1324356 w 1324356"/>
              <a:gd name="connsiteY6" fmla="*/ 266463 h 267462"/>
              <a:gd name="connsiteX7" fmla="*/ 1324356 w 1324356"/>
              <a:gd name="connsiteY7" fmla="*/ 267461 h 267462"/>
              <a:gd name="connsiteX8" fmla="*/ 1244346 w 1324356"/>
              <a:gd name="connsiteY8" fmla="*/ 267461 h 267462"/>
              <a:gd name="connsiteX9" fmla="*/ 1244346 w 1324356"/>
              <a:gd name="connsiteY9" fmla="*/ 267462 h 267462"/>
              <a:gd name="connsiteX10" fmla="*/ 0 w 1324356"/>
              <a:gd name="connsiteY10" fmla="*/ 267462 h 267462"/>
              <a:gd name="connsiteX11" fmla="*/ 0 w 1324356"/>
              <a:gd name="connsiteY11" fmla="*/ 76837 h 267462"/>
              <a:gd name="connsiteX12" fmla="*/ 76837 w 1324356"/>
              <a:gd name="connsiteY12" fmla="*/ 0 h 2674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324356" h="267462">
                <a:moveTo>
                  <a:pt x="76837" y="0"/>
                </a:moveTo>
                <a:lnTo>
                  <a:pt x="1167509" y="0"/>
                </a:lnTo>
                <a:cubicBezTo>
                  <a:pt x="1209945" y="0"/>
                  <a:pt x="1244346" y="34401"/>
                  <a:pt x="1244346" y="76837"/>
                </a:cubicBezTo>
                <a:lnTo>
                  <a:pt x="1244346" y="200872"/>
                </a:lnTo>
                <a:lnTo>
                  <a:pt x="1248176" y="219839"/>
                </a:lnTo>
                <a:cubicBezTo>
                  <a:pt x="1259989" y="247769"/>
                  <a:pt x="1287646" y="267367"/>
                  <a:pt x="1319879" y="267367"/>
                </a:cubicBezTo>
                <a:lnTo>
                  <a:pt x="1324356" y="266463"/>
                </a:lnTo>
                <a:lnTo>
                  <a:pt x="1324356" y="267461"/>
                </a:lnTo>
                <a:lnTo>
                  <a:pt x="1244346" y="267461"/>
                </a:lnTo>
                <a:lnTo>
                  <a:pt x="1244346" y="267462"/>
                </a:lnTo>
                <a:lnTo>
                  <a:pt x="0" y="267462"/>
                </a:lnTo>
                <a:lnTo>
                  <a:pt x="0" y="76837"/>
                </a:lnTo>
                <a:cubicBezTo>
                  <a:pt x="0" y="34401"/>
                  <a:pt x="34401" y="0"/>
                  <a:pt x="76837" y="0"/>
                </a:cubicBezTo>
                <a:close/>
              </a:path>
            </a:pathLst>
          </a:custGeom>
          <a:solidFill>
            <a:srgbClr val="4B90B5"/>
          </a:solidFill>
          <a:ln>
            <a:solidFill>
              <a:srgbClr val="4B90B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/>
              <a:t>Comment ?</a:t>
            </a:r>
          </a:p>
        </p:txBody>
      </p:sp>
      <p:sp>
        <p:nvSpPr>
          <p:cNvPr id="22" name="Forme libre 21"/>
          <p:cNvSpPr/>
          <p:nvPr/>
        </p:nvSpPr>
        <p:spPr>
          <a:xfrm>
            <a:off x="343289" y="3180064"/>
            <a:ext cx="4868792" cy="2025444"/>
          </a:xfrm>
          <a:custGeom>
            <a:avLst/>
            <a:gdLst>
              <a:gd name="connsiteX0" fmla="*/ 0 w 4868792"/>
              <a:gd name="connsiteY0" fmla="*/ 0 h 2025444"/>
              <a:gd name="connsiteX1" fmla="*/ 408551 w 4868792"/>
              <a:gd name="connsiteY1" fmla="*/ 0 h 2025444"/>
              <a:gd name="connsiteX2" fmla="*/ 408551 w 4868792"/>
              <a:gd name="connsiteY2" fmla="*/ 1 h 2025444"/>
              <a:gd name="connsiteX3" fmla="*/ 4750911 w 4868792"/>
              <a:gd name="connsiteY3" fmla="*/ 1 h 2025444"/>
              <a:gd name="connsiteX4" fmla="*/ 4868792 w 4868792"/>
              <a:gd name="connsiteY4" fmla="*/ 117882 h 2025444"/>
              <a:gd name="connsiteX5" fmla="*/ 4868792 w 4868792"/>
              <a:gd name="connsiteY5" fmla="*/ 1907563 h 2025444"/>
              <a:gd name="connsiteX6" fmla="*/ 4750911 w 4868792"/>
              <a:gd name="connsiteY6" fmla="*/ 2025444 h 2025444"/>
              <a:gd name="connsiteX7" fmla="*/ 117881 w 4868792"/>
              <a:gd name="connsiteY7" fmla="*/ 2025444 h 2025444"/>
              <a:gd name="connsiteX8" fmla="*/ 0 w 4868792"/>
              <a:gd name="connsiteY8" fmla="*/ 1907563 h 2025444"/>
              <a:gd name="connsiteX9" fmla="*/ 0 w 4868792"/>
              <a:gd name="connsiteY9" fmla="*/ 318564 h 2025444"/>
              <a:gd name="connsiteX10" fmla="*/ 0 w 4868792"/>
              <a:gd name="connsiteY10" fmla="*/ 117882 h 20254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4868792" h="2025444">
                <a:moveTo>
                  <a:pt x="0" y="0"/>
                </a:moveTo>
                <a:lnTo>
                  <a:pt x="408551" y="0"/>
                </a:lnTo>
                <a:lnTo>
                  <a:pt x="408551" y="1"/>
                </a:lnTo>
                <a:lnTo>
                  <a:pt x="4750911" y="1"/>
                </a:lnTo>
                <a:cubicBezTo>
                  <a:pt x="4816015" y="1"/>
                  <a:pt x="4868792" y="52778"/>
                  <a:pt x="4868792" y="117882"/>
                </a:cubicBezTo>
                <a:lnTo>
                  <a:pt x="4868792" y="1907563"/>
                </a:lnTo>
                <a:cubicBezTo>
                  <a:pt x="4868792" y="1972667"/>
                  <a:pt x="4816015" y="2025444"/>
                  <a:pt x="4750911" y="2025444"/>
                </a:cubicBezTo>
                <a:lnTo>
                  <a:pt x="117881" y="2025444"/>
                </a:lnTo>
                <a:cubicBezTo>
                  <a:pt x="52777" y="2025444"/>
                  <a:pt x="0" y="1972667"/>
                  <a:pt x="0" y="1907563"/>
                </a:cubicBezTo>
                <a:lnTo>
                  <a:pt x="0" y="318564"/>
                </a:lnTo>
                <a:lnTo>
                  <a:pt x="0" y="117882"/>
                </a:lnTo>
                <a:close/>
              </a:path>
            </a:pathLst>
          </a:custGeom>
          <a:ln>
            <a:solidFill>
              <a:srgbClr val="4B90B5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fr-FR" sz="1200">
              <a:solidFill>
                <a:srgbClr val="4B90B5"/>
              </a:solidFill>
            </a:endParaRPr>
          </a:p>
        </p:txBody>
      </p:sp>
      <p:sp>
        <p:nvSpPr>
          <p:cNvPr id="33" name="Forme libre 32"/>
          <p:cNvSpPr/>
          <p:nvPr/>
        </p:nvSpPr>
        <p:spPr>
          <a:xfrm>
            <a:off x="343289" y="2097546"/>
            <a:ext cx="4868792" cy="4275814"/>
          </a:xfrm>
          <a:custGeom>
            <a:avLst/>
            <a:gdLst>
              <a:gd name="connsiteX0" fmla="*/ 0 w 4868792"/>
              <a:gd name="connsiteY0" fmla="*/ 0 h 4275814"/>
              <a:gd name="connsiteX1" fmla="*/ 116730 w 4868792"/>
              <a:gd name="connsiteY1" fmla="*/ 0 h 4275814"/>
              <a:gd name="connsiteX2" fmla="*/ 914400 w 4868792"/>
              <a:gd name="connsiteY2" fmla="*/ 0 h 4275814"/>
              <a:gd name="connsiteX3" fmla="*/ 4752062 w 4868792"/>
              <a:gd name="connsiteY3" fmla="*/ 0 h 4275814"/>
              <a:gd name="connsiteX4" fmla="*/ 4868792 w 4868792"/>
              <a:gd name="connsiteY4" fmla="*/ 116730 h 4275814"/>
              <a:gd name="connsiteX5" fmla="*/ 4868792 w 4868792"/>
              <a:gd name="connsiteY5" fmla="*/ 4159084 h 4275814"/>
              <a:gd name="connsiteX6" fmla="*/ 4752062 w 4868792"/>
              <a:gd name="connsiteY6" fmla="*/ 4275814 h 4275814"/>
              <a:gd name="connsiteX7" fmla="*/ 116730 w 4868792"/>
              <a:gd name="connsiteY7" fmla="*/ 4275814 h 4275814"/>
              <a:gd name="connsiteX8" fmla="*/ 0 w 4868792"/>
              <a:gd name="connsiteY8" fmla="*/ 4159084 h 4275814"/>
              <a:gd name="connsiteX9" fmla="*/ 0 w 4868792"/>
              <a:gd name="connsiteY9" fmla="*/ 914400 h 4275814"/>
              <a:gd name="connsiteX10" fmla="*/ 0 w 4868792"/>
              <a:gd name="connsiteY10" fmla="*/ 116730 h 42758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4868792" h="4275814">
                <a:moveTo>
                  <a:pt x="0" y="0"/>
                </a:moveTo>
                <a:lnTo>
                  <a:pt x="116730" y="0"/>
                </a:lnTo>
                <a:lnTo>
                  <a:pt x="914400" y="0"/>
                </a:lnTo>
                <a:lnTo>
                  <a:pt x="4752062" y="0"/>
                </a:lnTo>
                <a:cubicBezTo>
                  <a:pt x="4816530" y="0"/>
                  <a:pt x="4868792" y="52262"/>
                  <a:pt x="4868792" y="116730"/>
                </a:cubicBezTo>
                <a:lnTo>
                  <a:pt x="4868792" y="4159084"/>
                </a:lnTo>
                <a:cubicBezTo>
                  <a:pt x="4868792" y="4223552"/>
                  <a:pt x="4816530" y="4275814"/>
                  <a:pt x="4752062" y="4275814"/>
                </a:cubicBezTo>
                <a:lnTo>
                  <a:pt x="116730" y="4275814"/>
                </a:lnTo>
                <a:cubicBezTo>
                  <a:pt x="52262" y="4275814"/>
                  <a:pt x="0" y="4223552"/>
                  <a:pt x="0" y="4159084"/>
                </a:cubicBezTo>
                <a:lnTo>
                  <a:pt x="0" y="914400"/>
                </a:lnTo>
                <a:lnTo>
                  <a:pt x="0" y="116730"/>
                </a:lnTo>
                <a:close/>
              </a:path>
            </a:pathLst>
          </a:custGeom>
          <a:ln>
            <a:solidFill>
              <a:srgbClr val="4B90B5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t">
            <a:noAutofit/>
          </a:bodyPr>
          <a:lstStyle/>
          <a:p>
            <a:pPr marL="285750" indent="-285750"/>
            <a:r>
              <a:rPr lang="fr-FR" sz="1200" dirty="0">
                <a:solidFill>
                  <a:srgbClr val="4B90B5"/>
                </a:solidFill>
              </a:rPr>
              <a:t>Prévoyez un gros travail de préparation autour d’un agenda en trois </a:t>
            </a:r>
            <a:r>
              <a:rPr lang="fr-FR" sz="1200" dirty="0" smtClean="0">
                <a:solidFill>
                  <a:srgbClr val="4B90B5"/>
                </a:solidFill>
              </a:rPr>
              <a:t>parties  (Introduction, </a:t>
            </a:r>
            <a:r>
              <a:rPr lang="fr-FR" sz="1200" i="1" dirty="0" smtClean="0">
                <a:solidFill>
                  <a:srgbClr val="4B90B5"/>
                </a:solidFill>
              </a:rPr>
              <a:t>Workshop, </a:t>
            </a:r>
            <a:r>
              <a:rPr lang="fr-FR" sz="1200" dirty="0" smtClean="0">
                <a:solidFill>
                  <a:srgbClr val="4B90B5"/>
                </a:solidFill>
              </a:rPr>
              <a:t>Plan d’action</a:t>
            </a:r>
            <a:r>
              <a:rPr lang="fr-FR" sz="1200" dirty="0" smtClean="0">
                <a:solidFill>
                  <a:srgbClr val="4B90B5"/>
                </a:solidFill>
              </a:rPr>
              <a:t>).</a:t>
            </a:r>
            <a:r>
              <a:rPr lang="fr-FR" sz="1200" dirty="0" smtClean="0">
                <a:solidFill>
                  <a:srgbClr val="4B90B5"/>
                </a:solidFill>
              </a:rPr>
              <a:t/>
            </a:r>
            <a:br>
              <a:rPr lang="fr-FR" sz="1200" dirty="0" smtClean="0">
                <a:solidFill>
                  <a:srgbClr val="4B90B5"/>
                </a:solidFill>
              </a:rPr>
            </a:br>
            <a:endParaRPr lang="fr-FR" sz="1200" dirty="0">
              <a:solidFill>
                <a:srgbClr val="4B90B5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200" dirty="0" smtClean="0">
                <a:solidFill>
                  <a:srgbClr val="4B90B5"/>
                </a:solidFill>
              </a:rPr>
              <a:t>1. Evaluer le </a:t>
            </a:r>
            <a:r>
              <a:rPr lang="fr-FR" sz="1200" dirty="0">
                <a:solidFill>
                  <a:srgbClr val="4B90B5"/>
                </a:solidFill>
              </a:rPr>
              <a:t>temps nécessaire aux débat et au travail (2 jours </a:t>
            </a:r>
            <a:r>
              <a:rPr lang="fr-FR" sz="1200" dirty="0" smtClean="0">
                <a:solidFill>
                  <a:srgbClr val="4B90B5"/>
                </a:solidFill>
              </a:rPr>
              <a:t>minimum </a:t>
            </a:r>
            <a:r>
              <a:rPr lang="fr-FR" sz="1200" dirty="0">
                <a:solidFill>
                  <a:srgbClr val="4B90B5"/>
                </a:solidFill>
              </a:rPr>
              <a:t>sans PC, téléphone, pas de réunion en parallèle</a:t>
            </a:r>
            <a:r>
              <a:rPr lang="fr-FR" sz="1200" dirty="0" smtClean="0">
                <a:solidFill>
                  <a:srgbClr val="4B90B5"/>
                </a:solidFill>
              </a:rPr>
              <a:t>)</a:t>
            </a:r>
            <a:br>
              <a:rPr lang="fr-FR" sz="1200" dirty="0" smtClean="0">
                <a:solidFill>
                  <a:srgbClr val="4B90B5"/>
                </a:solidFill>
              </a:rPr>
            </a:br>
            <a:endParaRPr lang="fr-FR" sz="1200" dirty="0" smtClean="0">
              <a:solidFill>
                <a:srgbClr val="4B90B5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200" dirty="0" smtClean="0">
                <a:solidFill>
                  <a:srgbClr val="4B90B5"/>
                </a:solidFill>
              </a:rPr>
              <a:t>2. Introduire les sujet s  à traiter :</a:t>
            </a:r>
            <a:endParaRPr lang="fr-FR" sz="1200" dirty="0">
              <a:solidFill>
                <a:srgbClr val="4B90B5"/>
              </a:solidFill>
            </a:endParaRPr>
          </a:p>
          <a:p>
            <a:pPr marL="742950" lvl="1" indent="-285750">
              <a:buFont typeface="+mj-lt"/>
              <a:buAutoNum type="arabicPeriod"/>
            </a:pPr>
            <a:r>
              <a:rPr lang="fr-FR" sz="1200" dirty="0">
                <a:solidFill>
                  <a:srgbClr val="4B90B5"/>
                </a:solidFill>
              </a:rPr>
              <a:t>L</a:t>
            </a:r>
            <a:r>
              <a:rPr lang="fr-FR" sz="1200" dirty="0" smtClean="0">
                <a:solidFill>
                  <a:srgbClr val="4B90B5"/>
                </a:solidFill>
              </a:rPr>
              <a:t>e </a:t>
            </a:r>
            <a:r>
              <a:rPr lang="fr-FR" sz="1200" dirty="0">
                <a:solidFill>
                  <a:srgbClr val="4B90B5"/>
                </a:solidFill>
              </a:rPr>
              <a:t>retour des deux premières étapes </a:t>
            </a:r>
          </a:p>
          <a:p>
            <a:pPr marL="742950" lvl="1" indent="-285750">
              <a:buFont typeface="+mj-lt"/>
              <a:buAutoNum type="arabicPeriod"/>
            </a:pPr>
            <a:r>
              <a:rPr lang="fr-FR" sz="1200" dirty="0">
                <a:solidFill>
                  <a:srgbClr val="4B90B5"/>
                </a:solidFill>
              </a:rPr>
              <a:t>L</a:t>
            </a:r>
            <a:r>
              <a:rPr lang="fr-FR" sz="1200" dirty="0" smtClean="0">
                <a:solidFill>
                  <a:srgbClr val="4B90B5"/>
                </a:solidFill>
              </a:rPr>
              <a:t>es besoins </a:t>
            </a:r>
            <a:r>
              <a:rPr lang="fr-FR" sz="1200" dirty="0">
                <a:solidFill>
                  <a:srgbClr val="4B90B5"/>
                </a:solidFill>
              </a:rPr>
              <a:t>d’amélioration liés au </a:t>
            </a:r>
            <a:r>
              <a:rPr lang="fr-FR" sz="1200" dirty="0" smtClean="0">
                <a:solidFill>
                  <a:srgbClr val="4B90B5"/>
                </a:solidFill>
              </a:rPr>
              <a:t>marché</a:t>
            </a:r>
          </a:p>
          <a:p>
            <a:pPr marL="742950" lvl="1" indent="-285750">
              <a:buFont typeface="+mj-lt"/>
              <a:buAutoNum type="arabicPeriod"/>
            </a:pPr>
            <a:r>
              <a:rPr lang="fr-FR" sz="1200" dirty="0" smtClean="0">
                <a:solidFill>
                  <a:srgbClr val="4B90B5"/>
                </a:solidFill>
              </a:rPr>
              <a:t>L</a:t>
            </a:r>
            <a:r>
              <a:rPr lang="fr-FR" sz="1200" dirty="0" smtClean="0">
                <a:solidFill>
                  <a:srgbClr val="4B90B5"/>
                </a:solidFill>
              </a:rPr>
              <a:t>es </a:t>
            </a:r>
            <a:r>
              <a:rPr lang="fr-FR" sz="1200" dirty="0">
                <a:solidFill>
                  <a:srgbClr val="4B90B5"/>
                </a:solidFill>
              </a:rPr>
              <a:t>règles de </a:t>
            </a:r>
            <a:r>
              <a:rPr lang="fr-FR" sz="1200" dirty="0" smtClean="0">
                <a:solidFill>
                  <a:srgbClr val="4B90B5"/>
                </a:solidFill>
              </a:rPr>
              <a:t>travail, la manière de travailler </a:t>
            </a:r>
            <a:r>
              <a:rPr lang="fr-FR" sz="1200" dirty="0" smtClean="0">
                <a:solidFill>
                  <a:srgbClr val="4B90B5"/>
                </a:solidFill>
              </a:rPr>
              <a:t>ensemble</a:t>
            </a:r>
            <a:br>
              <a:rPr lang="fr-FR" sz="1200" dirty="0" smtClean="0">
                <a:solidFill>
                  <a:srgbClr val="4B90B5"/>
                </a:solidFill>
              </a:rPr>
            </a:br>
            <a:endParaRPr lang="fr-FR" sz="1200" dirty="0">
              <a:solidFill>
                <a:srgbClr val="4B90B5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200" dirty="0" smtClean="0">
                <a:solidFill>
                  <a:srgbClr val="4B90B5"/>
                </a:solidFill>
              </a:rPr>
              <a:t>3. Organiser une </a:t>
            </a:r>
            <a:r>
              <a:rPr lang="fr-FR" sz="1200" dirty="0">
                <a:solidFill>
                  <a:srgbClr val="4B90B5"/>
                </a:solidFill>
              </a:rPr>
              <a:t>série de </a:t>
            </a:r>
            <a:r>
              <a:rPr lang="fr-FR" sz="1200" i="1" dirty="0" smtClean="0">
                <a:solidFill>
                  <a:srgbClr val="4B90B5"/>
                </a:solidFill>
              </a:rPr>
              <a:t>workshops</a:t>
            </a:r>
            <a:r>
              <a:rPr lang="fr-FR" sz="1200" dirty="0" smtClean="0">
                <a:solidFill>
                  <a:srgbClr val="4B90B5"/>
                </a:solidFill>
              </a:rPr>
              <a:t> autour des thèmes suivants :</a:t>
            </a:r>
            <a:endParaRPr lang="fr-FR" sz="1200" dirty="0">
              <a:solidFill>
                <a:srgbClr val="4B90B5"/>
              </a:solidFill>
            </a:endParaRPr>
          </a:p>
          <a:p>
            <a:pPr marL="742950" lvl="1" indent="-285750">
              <a:buFont typeface="+mj-lt"/>
              <a:buAutoNum type="arabicPeriod"/>
            </a:pPr>
            <a:r>
              <a:rPr lang="fr-FR" sz="1200" dirty="0" smtClean="0">
                <a:solidFill>
                  <a:srgbClr val="4B90B5"/>
                </a:solidFill>
              </a:rPr>
              <a:t>Les </a:t>
            </a:r>
            <a:r>
              <a:rPr lang="fr-FR" sz="1200" dirty="0">
                <a:solidFill>
                  <a:srgbClr val="4B90B5"/>
                </a:solidFill>
              </a:rPr>
              <a:t>différentes </a:t>
            </a:r>
            <a:r>
              <a:rPr lang="fr-FR" sz="1200" dirty="0" smtClean="0">
                <a:solidFill>
                  <a:srgbClr val="4B90B5"/>
                </a:solidFill>
              </a:rPr>
              <a:t>problématiques à identifier</a:t>
            </a:r>
            <a:endParaRPr lang="fr-FR" sz="1200" dirty="0">
              <a:solidFill>
                <a:srgbClr val="4B90B5"/>
              </a:solidFill>
            </a:endParaRPr>
          </a:p>
          <a:p>
            <a:pPr marL="742950" lvl="1" indent="-285750">
              <a:buFont typeface="+mj-lt"/>
              <a:buAutoNum type="arabicPeriod"/>
            </a:pPr>
            <a:r>
              <a:rPr lang="fr-FR" sz="1200" dirty="0" smtClean="0">
                <a:solidFill>
                  <a:srgbClr val="4B90B5"/>
                </a:solidFill>
              </a:rPr>
              <a:t>Les actions </a:t>
            </a:r>
            <a:r>
              <a:rPr lang="fr-FR" sz="1200" dirty="0">
                <a:solidFill>
                  <a:srgbClr val="4B90B5"/>
                </a:solidFill>
              </a:rPr>
              <a:t>à mettre en œuvre</a:t>
            </a:r>
          </a:p>
          <a:p>
            <a:pPr marL="742950" lvl="1" indent="-285750">
              <a:buFont typeface="+mj-lt"/>
              <a:buAutoNum type="arabicPeriod"/>
            </a:pPr>
            <a:r>
              <a:rPr lang="fr-FR" sz="1200" dirty="0">
                <a:solidFill>
                  <a:srgbClr val="4B90B5"/>
                </a:solidFill>
              </a:rPr>
              <a:t>L</a:t>
            </a:r>
            <a:r>
              <a:rPr lang="fr-FR" sz="1200" dirty="0" smtClean="0">
                <a:solidFill>
                  <a:srgbClr val="4B90B5"/>
                </a:solidFill>
              </a:rPr>
              <a:t>e processus </a:t>
            </a:r>
            <a:r>
              <a:rPr lang="fr-FR" sz="1200" dirty="0">
                <a:solidFill>
                  <a:srgbClr val="4B90B5"/>
                </a:solidFill>
              </a:rPr>
              <a:t>de mise en </a:t>
            </a:r>
            <a:r>
              <a:rPr lang="fr-FR" sz="1200" dirty="0" smtClean="0">
                <a:solidFill>
                  <a:srgbClr val="4B90B5"/>
                </a:solidFill>
              </a:rPr>
              <a:t>œuvre</a:t>
            </a:r>
            <a:br>
              <a:rPr lang="fr-FR" sz="1200" dirty="0" smtClean="0">
                <a:solidFill>
                  <a:srgbClr val="4B90B5"/>
                </a:solidFill>
              </a:rPr>
            </a:br>
            <a:endParaRPr lang="fr-FR" sz="1200" dirty="0">
              <a:solidFill>
                <a:srgbClr val="4B90B5"/>
              </a:solidFill>
            </a:endParaRPr>
          </a:p>
          <a:p>
            <a:pPr marL="285750" indent="-285750"/>
            <a:r>
              <a:rPr lang="fr-FR" sz="1200" dirty="0" smtClean="0">
                <a:solidFill>
                  <a:srgbClr val="4B90B5"/>
                </a:solidFill>
              </a:rPr>
              <a:t>Ne </a:t>
            </a:r>
            <a:r>
              <a:rPr lang="fr-FR" sz="1200" dirty="0">
                <a:solidFill>
                  <a:srgbClr val="4B90B5"/>
                </a:solidFill>
              </a:rPr>
              <a:t>pas se mettre de contrainte autour de </a:t>
            </a:r>
            <a:r>
              <a:rPr lang="fr-FR" sz="1200" dirty="0" smtClean="0">
                <a:solidFill>
                  <a:srgbClr val="4B90B5"/>
                </a:solidFill>
              </a:rPr>
              <a:t>l'agenda et </a:t>
            </a:r>
            <a:r>
              <a:rPr lang="fr-FR" sz="1200" dirty="0">
                <a:solidFill>
                  <a:srgbClr val="4B90B5"/>
                </a:solidFill>
              </a:rPr>
              <a:t>s'assurer de garder la dynamique de groupe en </a:t>
            </a:r>
            <a:r>
              <a:rPr lang="fr-FR" sz="1200" dirty="0" smtClean="0">
                <a:solidFill>
                  <a:srgbClr val="4B90B5"/>
                </a:solidFill>
              </a:rPr>
              <a:t>l’adaptant si besoin.</a:t>
            </a:r>
            <a:r>
              <a:rPr lang="fr-FR" sz="1200" dirty="0" smtClean="0">
                <a:solidFill>
                  <a:srgbClr val="4B90B5"/>
                </a:solidFill>
              </a:rPr>
              <a:t/>
            </a:r>
            <a:br>
              <a:rPr lang="fr-FR" sz="1200" dirty="0" smtClean="0">
                <a:solidFill>
                  <a:srgbClr val="4B90B5"/>
                </a:solidFill>
              </a:rPr>
            </a:br>
            <a:endParaRPr lang="fr-FR" sz="1200" dirty="0">
              <a:solidFill>
                <a:srgbClr val="4B90B5"/>
              </a:solidFill>
            </a:endParaRPr>
          </a:p>
          <a:p>
            <a:pPr marL="285750" indent="-285750"/>
            <a:r>
              <a:rPr lang="fr-FR" sz="1200" dirty="0" smtClean="0">
                <a:solidFill>
                  <a:srgbClr val="4B90B5"/>
                </a:solidFill>
              </a:rPr>
              <a:t>Toujours </a:t>
            </a:r>
            <a:r>
              <a:rPr lang="fr-FR" sz="1200" dirty="0">
                <a:solidFill>
                  <a:srgbClr val="4B90B5"/>
                </a:solidFill>
              </a:rPr>
              <a:t>recentrer </a:t>
            </a:r>
            <a:r>
              <a:rPr lang="fr-FR" sz="1200" dirty="0" smtClean="0">
                <a:solidFill>
                  <a:srgbClr val="4B90B5"/>
                </a:solidFill>
              </a:rPr>
              <a:t> le débat sur </a:t>
            </a:r>
            <a:r>
              <a:rPr lang="fr-FR" sz="1200" dirty="0" smtClean="0">
                <a:solidFill>
                  <a:srgbClr val="4B90B5"/>
                </a:solidFill>
              </a:rPr>
              <a:t>la question </a:t>
            </a:r>
            <a:r>
              <a:rPr lang="fr-FR" sz="1200" dirty="0" smtClean="0">
                <a:solidFill>
                  <a:srgbClr val="4B90B5"/>
                </a:solidFill>
              </a:rPr>
              <a:t>« </a:t>
            </a:r>
            <a:r>
              <a:rPr lang="fr-FR" sz="1200" dirty="0" smtClean="0">
                <a:solidFill>
                  <a:srgbClr val="4B90B5"/>
                </a:solidFill>
              </a:rPr>
              <a:t>Que  fait-on</a:t>
            </a:r>
            <a:r>
              <a:rPr lang="fr-FR" sz="1200" dirty="0" smtClean="0">
                <a:solidFill>
                  <a:srgbClr val="4B90B5"/>
                </a:solidFill>
              </a:rPr>
              <a:t>? </a:t>
            </a:r>
            <a:r>
              <a:rPr lang="fr-FR" sz="1200" dirty="0" smtClean="0">
                <a:solidFill>
                  <a:srgbClr val="4B90B5"/>
                </a:solidFill>
              </a:rPr>
              <a:t>».</a:t>
            </a:r>
            <a:r>
              <a:rPr lang="fr-FR" sz="1200" dirty="0" smtClean="0">
                <a:solidFill>
                  <a:srgbClr val="4B90B5"/>
                </a:solidFill>
              </a:rPr>
              <a:t/>
            </a:r>
            <a:br>
              <a:rPr lang="fr-FR" sz="1200" dirty="0" smtClean="0">
                <a:solidFill>
                  <a:srgbClr val="4B90B5"/>
                </a:solidFill>
              </a:rPr>
            </a:br>
            <a:endParaRPr lang="fr-FR" sz="1200" dirty="0">
              <a:solidFill>
                <a:srgbClr val="4B90B5"/>
              </a:solidFill>
            </a:endParaRPr>
          </a:p>
          <a:p>
            <a:pPr marL="285750" indent="-285750"/>
            <a:r>
              <a:rPr lang="fr-FR" sz="1200" dirty="0" smtClean="0">
                <a:solidFill>
                  <a:srgbClr val="4B90B5"/>
                </a:solidFill>
              </a:rPr>
              <a:t>Terminer la réunion avec </a:t>
            </a:r>
            <a:r>
              <a:rPr lang="fr-FR" sz="1200" dirty="0" smtClean="0">
                <a:solidFill>
                  <a:srgbClr val="4B90B5"/>
                </a:solidFill>
              </a:rPr>
              <a:t>un </a:t>
            </a:r>
            <a:r>
              <a:rPr lang="fr-FR" sz="1200" dirty="0">
                <a:solidFill>
                  <a:srgbClr val="4B90B5"/>
                </a:solidFill>
              </a:rPr>
              <a:t>plan  </a:t>
            </a:r>
            <a:r>
              <a:rPr lang="fr-FR" sz="1200" dirty="0" smtClean="0">
                <a:solidFill>
                  <a:srgbClr val="4B90B5"/>
                </a:solidFill>
              </a:rPr>
              <a:t>concret d’actions </a:t>
            </a:r>
            <a:r>
              <a:rPr lang="fr-FR" sz="1200" dirty="0">
                <a:solidFill>
                  <a:srgbClr val="4B90B5"/>
                </a:solidFill>
              </a:rPr>
              <a:t>et de </a:t>
            </a:r>
            <a:r>
              <a:rPr lang="fr-FR" sz="1200" dirty="0" smtClean="0">
                <a:solidFill>
                  <a:srgbClr val="4B90B5"/>
                </a:solidFill>
              </a:rPr>
              <a:t>communication</a:t>
            </a:r>
            <a:endParaRPr lang="fr-FR" sz="1200" dirty="0">
              <a:solidFill>
                <a:srgbClr val="4B90B5"/>
              </a:solidFill>
            </a:endParaRPr>
          </a:p>
        </p:txBody>
      </p:sp>
      <p:sp>
        <p:nvSpPr>
          <p:cNvPr id="25" name="Rectangle à coins arrondis 24"/>
          <p:cNvSpPr/>
          <p:nvPr/>
        </p:nvSpPr>
        <p:spPr>
          <a:xfrm>
            <a:off x="6286501" y="2125891"/>
            <a:ext cx="5627266" cy="1008000"/>
          </a:xfrm>
          <a:prstGeom prst="roundRect">
            <a:avLst>
              <a:gd name="adj" fmla="val 10679"/>
            </a:avLst>
          </a:prstGeom>
          <a:ln>
            <a:solidFill>
              <a:srgbClr val="4B90B5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fr-FR" sz="1200">
              <a:solidFill>
                <a:srgbClr val="4B90B5"/>
              </a:solidFill>
            </a:endParaRPr>
          </a:p>
        </p:txBody>
      </p:sp>
      <p:sp>
        <p:nvSpPr>
          <p:cNvPr id="29" name="Pentagone 28"/>
          <p:cNvSpPr/>
          <p:nvPr/>
        </p:nvSpPr>
        <p:spPr>
          <a:xfrm>
            <a:off x="5405889" y="2125891"/>
            <a:ext cx="802711" cy="1008000"/>
          </a:xfrm>
          <a:prstGeom prst="homePlate">
            <a:avLst>
              <a:gd name="adj" fmla="val 23171"/>
            </a:avLst>
          </a:prstGeom>
          <a:solidFill>
            <a:srgbClr val="4B90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lvl="0" algn="ctr"/>
            <a:r>
              <a:rPr lang="fr-FR" sz="1200" dirty="0">
                <a:solidFill>
                  <a:prstClr val="white"/>
                </a:solidFill>
              </a:rPr>
              <a:t>Messages clés de l’introduction</a:t>
            </a:r>
          </a:p>
        </p:txBody>
      </p:sp>
      <p:pic>
        <p:nvPicPr>
          <p:cNvPr id="15" name="Image 14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323842" y="126254"/>
            <a:ext cx="1589925" cy="1520428"/>
          </a:xfrm>
          <a:prstGeom prst="rect">
            <a:avLst/>
          </a:prstGeom>
        </p:spPr>
      </p:pic>
      <p:sp>
        <p:nvSpPr>
          <p:cNvPr id="24" name="Rectangle à coins arrondis 23"/>
          <p:cNvSpPr/>
          <p:nvPr/>
        </p:nvSpPr>
        <p:spPr>
          <a:xfrm>
            <a:off x="6286501" y="3233940"/>
            <a:ext cx="5627266" cy="1008000"/>
          </a:xfrm>
          <a:prstGeom prst="roundRect">
            <a:avLst>
              <a:gd name="adj" fmla="val 10679"/>
            </a:avLst>
          </a:prstGeom>
          <a:ln>
            <a:solidFill>
              <a:srgbClr val="4B90B5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fr-FR" sz="1200">
              <a:solidFill>
                <a:srgbClr val="4B90B5"/>
              </a:solidFill>
            </a:endParaRPr>
          </a:p>
        </p:txBody>
      </p:sp>
      <p:sp>
        <p:nvSpPr>
          <p:cNvPr id="26" name="Pentagone 25"/>
          <p:cNvSpPr/>
          <p:nvPr/>
        </p:nvSpPr>
        <p:spPr>
          <a:xfrm>
            <a:off x="5405889" y="3233940"/>
            <a:ext cx="802711" cy="1008000"/>
          </a:xfrm>
          <a:prstGeom prst="homePlate">
            <a:avLst>
              <a:gd name="adj" fmla="val 23171"/>
            </a:avLst>
          </a:prstGeom>
          <a:solidFill>
            <a:srgbClr val="4B90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lvl="0" algn="ctr"/>
            <a:r>
              <a:rPr lang="fr-FR" sz="1200" dirty="0">
                <a:solidFill>
                  <a:prstClr val="white"/>
                </a:solidFill>
              </a:rPr>
              <a:t>Nature </a:t>
            </a:r>
            <a:r>
              <a:rPr lang="fr-FR" sz="1200" dirty="0" smtClean="0">
                <a:solidFill>
                  <a:prstClr val="white"/>
                </a:solidFill>
              </a:rPr>
              <a:t>du </a:t>
            </a:r>
            <a:r>
              <a:rPr lang="fr-FR" sz="1200" i="1" dirty="0" smtClean="0">
                <a:solidFill>
                  <a:prstClr val="white"/>
                </a:solidFill>
              </a:rPr>
              <a:t>workshop</a:t>
            </a:r>
            <a:endParaRPr lang="fr-FR" sz="1200" i="1" dirty="0">
              <a:solidFill>
                <a:prstClr val="white"/>
              </a:solidFill>
            </a:endParaRPr>
          </a:p>
        </p:txBody>
      </p:sp>
      <p:sp>
        <p:nvSpPr>
          <p:cNvPr id="19" name="Rectangle à coins arrondis 18"/>
          <p:cNvSpPr/>
          <p:nvPr/>
        </p:nvSpPr>
        <p:spPr>
          <a:xfrm>
            <a:off x="6286501" y="4341989"/>
            <a:ext cx="5627266" cy="2031371"/>
          </a:xfrm>
          <a:prstGeom prst="roundRect">
            <a:avLst>
              <a:gd name="adj" fmla="val 6712"/>
            </a:avLst>
          </a:prstGeom>
          <a:ln>
            <a:solidFill>
              <a:srgbClr val="4B90B5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fr-FR" sz="1200">
              <a:solidFill>
                <a:srgbClr val="4B90B5"/>
              </a:solidFill>
            </a:endParaRPr>
          </a:p>
        </p:txBody>
      </p:sp>
      <p:sp>
        <p:nvSpPr>
          <p:cNvPr id="20" name="Pentagone 19"/>
          <p:cNvSpPr/>
          <p:nvPr/>
        </p:nvSpPr>
        <p:spPr>
          <a:xfrm>
            <a:off x="5405889" y="4341989"/>
            <a:ext cx="802711" cy="2031371"/>
          </a:xfrm>
          <a:prstGeom prst="homePlate">
            <a:avLst>
              <a:gd name="adj" fmla="val 23171"/>
            </a:avLst>
          </a:prstGeom>
          <a:solidFill>
            <a:srgbClr val="4B90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lvl="0" algn="ctr"/>
            <a:r>
              <a:rPr lang="fr-FR" sz="1200" dirty="0" smtClean="0">
                <a:solidFill>
                  <a:prstClr val="white"/>
                </a:solidFill>
              </a:rPr>
              <a:t>Les actions et les processus  </a:t>
            </a:r>
            <a:r>
              <a:rPr lang="fr-FR" sz="1200" dirty="0" smtClean="0"/>
              <a:t>à </a:t>
            </a:r>
            <a:r>
              <a:rPr lang="fr-FR" sz="1200" dirty="0" smtClean="0">
                <a:solidFill>
                  <a:prstClr val="white"/>
                </a:solidFill>
              </a:rPr>
              <a:t>mettre en œuvre</a:t>
            </a:r>
            <a:endParaRPr lang="fr-FR" sz="1200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65621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6705" t="5569" r="8604" b="4006"/>
          <a:stretch/>
        </p:blipFill>
        <p:spPr bwMode="auto">
          <a:xfrm>
            <a:off x="10448822" y="126254"/>
            <a:ext cx="1464945" cy="143637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sp>
        <p:nvSpPr>
          <p:cNvPr id="7" name="Rectangle à coins arrondis 6"/>
          <p:cNvSpPr/>
          <p:nvPr/>
        </p:nvSpPr>
        <p:spPr>
          <a:xfrm>
            <a:off x="343289" y="1101614"/>
            <a:ext cx="9791333" cy="461010"/>
          </a:xfrm>
          <a:prstGeom prst="roundRect">
            <a:avLst/>
          </a:prstGeom>
          <a:solidFill>
            <a:srgbClr val="4B90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Développer une stratégie sur des fondations solides</a:t>
            </a:r>
          </a:p>
        </p:txBody>
      </p:sp>
      <p:cxnSp>
        <p:nvCxnSpPr>
          <p:cNvPr id="3" name="Connecteur droit 2"/>
          <p:cNvCxnSpPr/>
          <p:nvPr/>
        </p:nvCxnSpPr>
        <p:spPr>
          <a:xfrm>
            <a:off x="343291" y="940777"/>
            <a:ext cx="9791333" cy="0"/>
          </a:xfrm>
          <a:prstGeom prst="line">
            <a:avLst/>
          </a:prstGeom>
          <a:solidFill>
            <a:srgbClr val="4B90B5"/>
          </a:solidFill>
          <a:ln w="28575">
            <a:solidFill>
              <a:srgbClr val="4B90B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8" name="ZoneTexte 7"/>
          <p:cNvSpPr txBox="1"/>
          <p:nvPr/>
        </p:nvSpPr>
        <p:spPr>
          <a:xfrm>
            <a:off x="343291" y="464820"/>
            <a:ext cx="28339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>
                <a:solidFill>
                  <a:srgbClr val="4B90B5"/>
                </a:solidFill>
              </a:rPr>
              <a:t>Fiche Pratique </a:t>
            </a:r>
            <a:r>
              <a:rPr lang="fr-FR" b="1" dirty="0" smtClean="0">
                <a:solidFill>
                  <a:srgbClr val="4B90B5"/>
                </a:solidFill>
              </a:rPr>
              <a:t>3 </a:t>
            </a:r>
            <a:r>
              <a:rPr lang="fr-FR" b="1" dirty="0">
                <a:solidFill>
                  <a:srgbClr val="4B90B5"/>
                </a:solidFill>
              </a:rPr>
              <a:t>: </a:t>
            </a:r>
            <a:r>
              <a:rPr lang="fr-FR" b="1" dirty="0" smtClean="0">
                <a:solidFill>
                  <a:srgbClr val="4B90B5"/>
                </a:solidFill>
              </a:rPr>
              <a:t>PROJETER</a:t>
            </a:r>
            <a:endParaRPr lang="fr-FR" b="1" dirty="0">
              <a:solidFill>
                <a:srgbClr val="4B90B5"/>
              </a:solidFill>
            </a:endParaRPr>
          </a:p>
        </p:txBody>
      </p:sp>
      <p:sp>
        <p:nvSpPr>
          <p:cNvPr id="15" name="Pentagone 14"/>
          <p:cNvSpPr/>
          <p:nvPr/>
        </p:nvSpPr>
        <p:spPr>
          <a:xfrm>
            <a:off x="337891" y="2127743"/>
            <a:ext cx="529397" cy="1338450"/>
          </a:xfrm>
          <a:prstGeom prst="homePlate">
            <a:avLst>
              <a:gd name="adj" fmla="val 23171"/>
            </a:avLst>
          </a:prstGeom>
          <a:solidFill>
            <a:srgbClr val="4B90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lvl="0" algn="ctr"/>
            <a:r>
              <a:rPr lang="fr-FR" sz="1200" dirty="0" smtClean="0">
                <a:solidFill>
                  <a:prstClr val="white"/>
                </a:solidFill>
              </a:rPr>
              <a:t>Usage / Pratiques</a:t>
            </a:r>
            <a:endParaRPr lang="fr-FR" sz="1200" dirty="0">
              <a:solidFill>
                <a:prstClr val="white"/>
              </a:solidFill>
            </a:endParaRPr>
          </a:p>
        </p:txBody>
      </p:sp>
      <p:sp>
        <p:nvSpPr>
          <p:cNvPr id="20" name="Pentagone 19"/>
          <p:cNvSpPr/>
          <p:nvPr/>
        </p:nvSpPr>
        <p:spPr>
          <a:xfrm>
            <a:off x="337891" y="5349267"/>
            <a:ext cx="529397" cy="1356064"/>
          </a:xfrm>
          <a:prstGeom prst="homePlate">
            <a:avLst>
              <a:gd name="adj" fmla="val 23171"/>
            </a:avLst>
          </a:prstGeom>
          <a:solidFill>
            <a:srgbClr val="4B90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lvl="0" algn="ctr"/>
            <a:r>
              <a:rPr lang="fr-FR" sz="1200" dirty="0">
                <a:solidFill>
                  <a:prstClr val="white"/>
                </a:solidFill>
              </a:rPr>
              <a:t>Actions</a:t>
            </a:r>
          </a:p>
        </p:txBody>
      </p:sp>
      <p:sp>
        <p:nvSpPr>
          <p:cNvPr id="16" name="Pentagone 15"/>
          <p:cNvSpPr/>
          <p:nvPr/>
        </p:nvSpPr>
        <p:spPr>
          <a:xfrm>
            <a:off x="337891" y="3556789"/>
            <a:ext cx="529397" cy="1338450"/>
          </a:xfrm>
          <a:prstGeom prst="homePlate">
            <a:avLst>
              <a:gd name="adj" fmla="val 23171"/>
            </a:avLst>
          </a:prstGeom>
          <a:solidFill>
            <a:srgbClr val="4B90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lvl="0" algn="ctr"/>
            <a:r>
              <a:rPr lang="fr-FR" sz="1200" dirty="0">
                <a:solidFill>
                  <a:prstClr val="white"/>
                </a:solidFill>
              </a:rPr>
              <a:t>Personnes</a:t>
            </a:r>
          </a:p>
        </p:txBody>
      </p:sp>
      <p:grpSp>
        <p:nvGrpSpPr>
          <p:cNvPr id="12" name="Groupe 11"/>
          <p:cNvGrpSpPr/>
          <p:nvPr/>
        </p:nvGrpSpPr>
        <p:grpSpPr>
          <a:xfrm>
            <a:off x="1685435" y="1646684"/>
            <a:ext cx="4998075" cy="5058647"/>
            <a:chOff x="1203975" y="1646684"/>
            <a:chExt cx="4398348" cy="5058647"/>
          </a:xfrm>
        </p:grpSpPr>
        <p:sp>
          <p:nvSpPr>
            <p:cNvPr id="18" name="Pentagone 17"/>
            <p:cNvSpPr/>
            <p:nvPr/>
          </p:nvSpPr>
          <p:spPr>
            <a:xfrm rot="5400000">
              <a:off x="3207919" y="-357260"/>
              <a:ext cx="390460" cy="4398348"/>
            </a:xfrm>
            <a:prstGeom prst="homePlate">
              <a:avLst>
                <a:gd name="adj" fmla="val 23171"/>
              </a:avLst>
            </a:prstGeom>
            <a:solidFill>
              <a:srgbClr val="4B90B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lvl="0" algn="ctr"/>
              <a:r>
                <a:rPr lang="fr-FR" sz="1200" dirty="0" smtClean="0">
                  <a:solidFill>
                    <a:schemeClr val="bg1"/>
                  </a:solidFill>
                </a:rPr>
                <a:t>Noter les  points </a:t>
              </a:r>
              <a:r>
                <a:rPr lang="fr-FR" sz="1200" dirty="0">
                  <a:solidFill>
                    <a:prstClr val="white"/>
                  </a:solidFill>
                </a:rPr>
                <a:t>positifs</a:t>
              </a:r>
            </a:p>
          </p:txBody>
        </p:sp>
        <p:sp>
          <p:nvSpPr>
            <p:cNvPr id="19" name="Rectangle à coins arrondis 18"/>
            <p:cNvSpPr/>
            <p:nvPr/>
          </p:nvSpPr>
          <p:spPr>
            <a:xfrm>
              <a:off x="1203975" y="2127743"/>
              <a:ext cx="4398348" cy="1338450"/>
            </a:xfrm>
            <a:prstGeom prst="roundRect">
              <a:avLst>
                <a:gd name="adj" fmla="val 7733"/>
              </a:avLst>
            </a:prstGeom>
            <a:ln>
              <a:solidFill>
                <a:srgbClr val="4B90B5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endParaRPr lang="fr-FR" sz="1200">
                <a:solidFill>
                  <a:srgbClr val="4B90B5"/>
                </a:solidFill>
              </a:endParaRPr>
            </a:p>
          </p:txBody>
        </p:sp>
        <p:sp>
          <p:nvSpPr>
            <p:cNvPr id="31" name="Rectangle à coins arrondis 30"/>
            <p:cNvSpPr/>
            <p:nvPr/>
          </p:nvSpPr>
          <p:spPr>
            <a:xfrm>
              <a:off x="1203975" y="5349267"/>
              <a:ext cx="4398348" cy="628488"/>
            </a:xfrm>
            <a:prstGeom prst="roundRect">
              <a:avLst>
                <a:gd name="adj" fmla="val 7733"/>
              </a:avLst>
            </a:prstGeom>
            <a:ln>
              <a:solidFill>
                <a:srgbClr val="4B90B5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endParaRPr lang="fr-FR" sz="1200">
                <a:solidFill>
                  <a:srgbClr val="4B90B5"/>
                </a:solidFill>
              </a:endParaRPr>
            </a:p>
          </p:txBody>
        </p:sp>
        <p:sp>
          <p:nvSpPr>
            <p:cNvPr id="34" name="Rectangle à coins arrondis 33"/>
            <p:cNvSpPr/>
            <p:nvPr/>
          </p:nvSpPr>
          <p:spPr>
            <a:xfrm>
              <a:off x="1203975" y="3556789"/>
              <a:ext cx="4398348" cy="1338450"/>
            </a:xfrm>
            <a:prstGeom prst="roundRect">
              <a:avLst>
                <a:gd name="adj" fmla="val 7733"/>
              </a:avLst>
            </a:prstGeom>
            <a:ln>
              <a:solidFill>
                <a:srgbClr val="4B90B5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endParaRPr lang="fr-FR" sz="1200">
                <a:solidFill>
                  <a:srgbClr val="4B90B5"/>
                </a:solidFill>
              </a:endParaRPr>
            </a:p>
          </p:txBody>
        </p:sp>
        <p:sp>
          <p:nvSpPr>
            <p:cNvPr id="37" name="Rectangle à coins arrondis 36"/>
            <p:cNvSpPr/>
            <p:nvPr/>
          </p:nvSpPr>
          <p:spPr>
            <a:xfrm>
              <a:off x="1203975" y="6076843"/>
              <a:ext cx="4398348" cy="628488"/>
            </a:xfrm>
            <a:prstGeom prst="roundRect">
              <a:avLst>
                <a:gd name="adj" fmla="val 7733"/>
              </a:avLst>
            </a:prstGeom>
            <a:ln>
              <a:solidFill>
                <a:srgbClr val="4B90B5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endParaRPr lang="fr-FR" sz="1200">
                <a:solidFill>
                  <a:srgbClr val="4B90B5"/>
                </a:solidFill>
              </a:endParaRPr>
            </a:p>
          </p:txBody>
        </p:sp>
        <p:sp>
          <p:nvSpPr>
            <p:cNvPr id="10" name="Triangle isocèle 9"/>
            <p:cNvSpPr/>
            <p:nvPr/>
          </p:nvSpPr>
          <p:spPr>
            <a:xfrm rot="10800000">
              <a:off x="2872798" y="4972076"/>
              <a:ext cx="1060704" cy="338059"/>
            </a:xfrm>
            <a:prstGeom prst="triangle">
              <a:avLst/>
            </a:prstGeom>
            <a:solidFill>
              <a:srgbClr val="4B90B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11" name="Groupe 10"/>
          <p:cNvGrpSpPr/>
          <p:nvPr/>
        </p:nvGrpSpPr>
        <p:grpSpPr>
          <a:xfrm>
            <a:off x="6915691" y="1646685"/>
            <a:ext cx="4998076" cy="5058646"/>
            <a:chOff x="5736273" y="1646685"/>
            <a:chExt cx="4398349" cy="5058646"/>
          </a:xfrm>
        </p:grpSpPr>
        <p:sp>
          <p:nvSpPr>
            <p:cNvPr id="23" name="Pentagone 22"/>
            <p:cNvSpPr/>
            <p:nvPr/>
          </p:nvSpPr>
          <p:spPr>
            <a:xfrm rot="5400000">
              <a:off x="7740217" y="-357259"/>
              <a:ext cx="390462" cy="4398349"/>
            </a:xfrm>
            <a:prstGeom prst="homePlate">
              <a:avLst>
                <a:gd name="adj" fmla="val 23171"/>
              </a:avLst>
            </a:prstGeom>
            <a:solidFill>
              <a:srgbClr val="4B90B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lvl="0" algn="ctr"/>
              <a:r>
                <a:rPr lang="fr-FR" sz="1200" dirty="0" smtClean="0">
                  <a:solidFill>
                    <a:schemeClr val="bg1"/>
                  </a:solidFill>
                </a:rPr>
                <a:t>Noter les axes </a:t>
              </a:r>
              <a:r>
                <a:rPr lang="fr-FR" sz="1200" dirty="0">
                  <a:solidFill>
                    <a:prstClr val="white"/>
                  </a:solidFill>
                </a:rPr>
                <a:t>d’amélioration</a:t>
              </a:r>
            </a:p>
          </p:txBody>
        </p:sp>
        <p:sp>
          <p:nvSpPr>
            <p:cNvPr id="26" name="Rectangle à coins arrondis 25"/>
            <p:cNvSpPr/>
            <p:nvPr/>
          </p:nvSpPr>
          <p:spPr>
            <a:xfrm>
              <a:off x="5736273" y="2127743"/>
              <a:ext cx="4398349" cy="1338450"/>
            </a:xfrm>
            <a:prstGeom prst="roundRect">
              <a:avLst>
                <a:gd name="adj" fmla="val 7733"/>
              </a:avLst>
            </a:prstGeom>
            <a:ln>
              <a:solidFill>
                <a:srgbClr val="4B90B5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endParaRPr lang="fr-FR" sz="1200">
                <a:solidFill>
                  <a:srgbClr val="4B90B5"/>
                </a:solidFill>
              </a:endParaRPr>
            </a:p>
          </p:txBody>
        </p:sp>
        <p:sp>
          <p:nvSpPr>
            <p:cNvPr id="33" name="Rectangle à coins arrondis 32"/>
            <p:cNvSpPr/>
            <p:nvPr/>
          </p:nvSpPr>
          <p:spPr>
            <a:xfrm>
              <a:off x="5736273" y="5349267"/>
              <a:ext cx="4398349" cy="628488"/>
            </a:xfrm>
            <a:prstGeom prst="roundRect">
              <a:avLst>
                <a:gd name="adj" fmla="val 7733"/>
              </a:avLst>
            </a:prstGeom>
            <a:ln>
              <a:solidFill>
                <a:srgbClr val="4B90B5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endParaRPr lang="fr-FR" sz="1200">
                <a:solidFill>
                  <a:srgbClr val="4B90B5"/>
                </a:solidFill>
              </a:endParaRPr>
            </a:p>
          </p:txBody>
        </p:sp>
        <p:sp>
          <p:nvSpPr>
            <p:cNvPr id="35" name="Rectangle à coins arrondis 34"/>
            <p:cNvSpPr/>
            <p:nvPr/>
          </p:nvSpPr>
          <p:spPr>
            <a:xfrm>
              <a:off x="5736273" y="3556789"/>
              <a:ext cx="4398349" cy="1338450"/>
            </a:xfrm>
            <a:prstGeom prst="roundRect">
              <a:avLst>
                <a:gd name="adj" fmla="val 7733"/>
              </a:avLst>
            </a:prstGeom>
            <a:ln>
              <a:solidFill>
                <a:srgbClr val="4B90B5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endParaRPr lang="fr-FR" sz="1200">
                <a:solidFill>
                  <a:srgbClr val="4B90B5"/>
                </a:solidFill>
              </a:endParaRPr>
            </a:p>
          </p:txBody>
        </p:sp>
        <p:sp>
          <p:nvSpPr>
            <p:cNvPr id="38" name="Rectangle à coins arrondis 37"/>
            <p:cNvSpPr/>
            <p:nvPr/>
          </p:nvSpPr>
          <p:spPr>
            <a:xfrm>
              <a:off x="5736273" y="6076843"/>
              <a:ext cx="4398349" cy="628488"/>
            </a:xfrm>
            <a:prstGeom prst="roundRect">
              <a:avLst>
                <a:gd name="adj" fmla="val 7733"/>
              </a:avLst>
            </a:prstGeom>
            <a:ln>
              <a:solidFill>
                <a:srgbClr val="4B90B5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endParaRPr lang="fr-FR" sz="1200">
                <a:solidFill>
                  <a:srgbClr val="4B90B5"/>
                </a:solidFill>
              </a:endParaRPr>
            </a:p>
          </p:txBody>
        </p:sp>
        <p:sp>
          <p:nvSpPr>
            <p:cNvPr id="39" name="Triangle isocèle 38"/>
            <p:cNvSpPr/>
            <p:nvPr/>
          </p:nvSpPr>
          <p:spPr>
            <a:xfrm rot="10800000">
              <a:off x="7405095" y="4972076"/>
              <a:ext cx="1060704" cy="338059"/>
            </a:xfrm>
            <a:prstGeom prst="triangle">
              <a:avLst/>
            </a:prstGeom>
            <a:solidFill>
              <a:srgbClr val="4B90B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13" name="Parallélogramme 12"/>
          <p:cNvSpPr/>
          <p:nvPr/>
        </p:nvSpPr>
        <p:spPr>
          <a:xfrm flipH="1">
            <a:off x="786280" y="5350473"/>
            <a:ext cx="756007" cy="671867"/>
          </a:xfrm>
          <a:prstGeom prst="parallelogram">
            <a:avLst>
              <a:gd name="adj" fmla="val 17628"/>
            </a:avLst>
          </a:prstGeom>
          <a:solidFill>
            <a:srgbClr val="4B90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lIns="0" tIns="0" rIns="0" bIns="0" rtlCol="0" anchor="ctr"/>
          <a:lstStyle/>
          <a:p>
            <a:pPr algn="ctr"/>
            <a:r>
              <a:rPr lang="fr-FR" sz="1050" dirty="0">
                <a:solidFill>
                  <a:prstClr val="white"/>
                </a:solidFill>
              </a:rPr>
              <a:t>Etape suivante</a:t>
            </a:r>
          </a:p>
        </p:txBody>
      </p:sp>
      <p:sp>
        <p:nvSpPr>
          <p:cNvPr id="40" name="Parallélogramme 39"/>
          <p:cNvSpPr/>
          <p:nvPr/>
        </p:nvSpPr>
        <p:spPr>
          <a:xfrm flipH="1" flipV="1">
            <a:off x="786280" y="6033463"/>
            <a:ext cx="756007" cy="671867"/>
          </a:xfrm>
          <a:prstGeom prst="parallelogram">
            <a:avLst>
              <a:gd name="adj" fmla="val 17628"/>
            </a:avLst>
          </a:prstGeom>
          <a:solidFill>
            <a:srgbClr val="4B90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lIns="0" tIns="0" rIns="0" bIns="0" rtlCol="0" anchor="ctr"/>
          <a:lstStyle/>
          <a:p>
            <a:pPr algn="ctr"/>
            <a:r>
              <a:rPr lang="fr-FR" sz="1050" dirty="0">
                <a:solidFill>
                  <a:prstClr val="white"/>
                </a:solidFill>
              </a:rPr>
              <a:t>Cycle suivant</a:t>
            </a:r>
          </a:p>
        </p:txBody>
      </p:sp>
    </p:spTree>
    <p:extLst>
      <p:ext uri="{BB962C8B-B14F-4D97-AF65-F5344CB8AC3E}">
        <p14:creationId xmlns:p14="http://schemas.microsoft.com/office/powerpoint/2010/main" xmlns="" val="1073718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37000" y="1308050"/>
            <a:ext cx="4339078" cy="4241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8809345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5400000">
            <a:off x="1912603" y="1814678"/>
            <a:ext cx="1873132" cy="4603902"/>
          </a:xfrm>
          <a:prstGeom prst="rect">
            <a:avLst/>
          </a:prstGeom>
        </p:spPr>
      </p:pic>
      <p:pic>
        <p:nvPicPr>
          <p:cNvPr id="19" name="Image 18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419022" y="156282"/>
            <a:ext cx="1524544" cy="1490400"/>
          </a:xfrm>
          <a:prstGeom prst="rect">
            <a:avLst/>
          </a:prstGeom>
        </p:spPr>
      </p:pic>
      <p:sp>
        <p:nvSpPr>
          <p:cNvPr id="14" name="Forme libre 13"/>
          <p:cNvSpPr/>
          <p:nvPr/>
        </p:nvSpPr>
        <p:spPr>
          <a:xfrm>
            <a:off x="343291" y="1914144"/>
            <a:ext cx="4868790" cy="914400"/>
          </a:xfrm>
          <a:custGeom>
            <a:avLst/>
            <a:gdLst>
              <a:gd name="connsiteX0" fmla="*/ 152403 w 6589776"/>
              <a:gd name="connsiteY0" fmla="*/ 0 h 914400"/>
              <a:gd name="connsiteX1" fmla="*/ 6437373 w 6589776"/>
              <a:gd name="connsiteY1" fmla="*/ 0 h 914400"/>
              <a:gd name="connsiteX2" fmla="*/ 6589776 w 6589776"/>
              <a:gd name="connsiteY2" fmla="*/ 152403 h 914400"/>
              <a:gd name="connsiteX3" fmla="*/ 6589776 w 6589776"/>
              <a:gd name="connsiteY3" fmla="*/ 761997 h 914400"/>
              <a:gd name="connsiteX4" fmla="*/ 6437373 w 6589776"/>
              <a:gd name="connsiteY4" fmla="*/ 914400 h 914400"/>
              <a:gd name="connsiteX5" fmla="*/ 152403 w 6589776"/>
              <a:gd name="connsiteY5" fmla="*/ 914400 h 914400"/>
              <a:gd name="connsiteX6" fmla="*/ 0 w 6589776"/>
              <a:gd name="connsiteY6" fmla="*/ 761997 h 914400"/>
              <a:gd name="connsiteX7" fmla="*/ 0 w 6589776"/>
              <a:gd name="connsiteY7" fmla="*/ 152403 h 914400"/>
              <a:gd name="connsiteX8" fmla="*/ 1 w 6589776"/>
              <a:gd name="connsiteY8" fmla="*/ 152398 h 914400"/>
              <a:gd name="connsiteX9" fmla="*/ 1 w 6589776"/>
              <a:gd name="connsiteY9" fmla="*/ 1 h 914400"/>
              <a:gd name="connsiteX10" fmla="*/ 152398 w 6589776"/>
              <a:gd name="connsiteY10" fmla="*/ 1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6589776" h="914400">
                <a:moveTo>
                  <a:pt x="152403" y="0"/>
                </a:moveTo>
                <a:lnTo>
                  <a:pt x="6437373" y="0"/>
                </a:lnTo>
                <a:cubicBezTo>
                  <a:pt x="6521543" y="0"/>
                  <a:pt x="6589776" y="68233"/>
                  <a:pt x="6589776" y="152403"/>
                </a:cubicBezTo>
                <a:lnTo>
                  <a:pt x="6589776" y="761997"/>
                </a:lnTo>
                <a:cubicBezTo>
                  <a:pt x="6589776" y="846167"/>
                  <a:pt x="6521543" y="914400"/>
                  <a:pt x="6437373" y="914400"/>
                </a:cubicBezTo>
                <a:lnTo>
                  <a:pt x="152403" y="914400"/>
                </a:lnTo>
                <a:cubicBezTo>
                  <a:pt x="68233" y="914400"/>
                  <a:pt x="0" y="846167"/>
                  <a:pt x="0" y="761997"/>
                </a:cubicBezTo>
                <a:lnTo>
                  <a:pt x="0" y="152403"/>
                </a:lnTo>
                <a:lnTo>
                  <a:pt x="1" y="152398"/>
                </a:lnTo>
                <a:lnTo>
                  <a:pt x="1" y="1"/>
                </a:lnTo>
                <a:lnTo>
                  <a:pt x="152398" y="1"/>
                </a:lnTo>
                <a:close/>
              </a:path>
            </a:pathLst>
          </a:custGeom>
          <a:ln>
            <a:solidFill>
              <a:srgbClr val="4B90B5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200" dirty="0">
                <a:solidFill>
                  <a:srgbClr val="4B90B5"/>
                </a:solidFill>
              </a:rPr>
              <a:t>Vous-même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200" dirty="0">
                <a:solidFill>
                  <a:srgbClr val="4B90B5"/>
                </a:solidFill>
              </a:rPr>
              <a:t>Le partage se fait en deux </a:t>
            </a:r>
            <a:r>
              <a:rPr lang="fr-FR" sz="1200" dirty="0" smtClean="0">
                <a:solidFill>
                  <a:srgbClr val="4B90B5"/>
                </a:solidFill>
              </a:rPr>
              <a:t>étapes : </a:t>
            </a:r>
            <a:endParaRPr lang="fr-FR" sz="1200" dirty="0">
              <a:solidFill>
                <a:srgbClr val="4B90B5"/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sz="1200" dirty="0" smtClean="0">
                <a:solidFill>
                  <a:srgbClr val="4B90B5"/>
                </a:solidFill>
              </a:rPr>
              <a:t>Entre le </a:t>
            </a:r>
            <a:r>
              <a:rPr lang="fr-FR" sz="1200" dirty="0">
                <a:solidFill>
                  <a:srgbClr val="4B90B5"/>
                </a:solidFill>
              </a:rPr>
              <a:t>management de proximité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sz="1200" dirty="0" smtClean="0">
                <a:solidFill>
                  <a:srgbClr val="4B90B5"/>
                </a:solidFill>
              </a:rPr>
              <a:t>Et l’ensemble </a:t>
            </a:r>
            <a:r>
              <a:rPr lang="fr-FR" sz="1200" dirty="0">
                <a:solidFill>
                  <a:srgbClr val="4B90B5"/>
                </a:solidFill>
              </a:rPr>
              <a:t>de la population concernée</a:t>
            </a:r>
          </a:p>
        </p:txBody>
      </p:sp>
      <p:sp>
        <p:nvSpPr>
          <p:cNvPr id="7" name="Rectangle à coins arrondis 6"/>
          <p:cNvSpPr/>
          <p:nvPr/>
        </p:nvSpPr>
        <p:spPr>
          <a:xfrm>
            <a:off x="343289" y="1101614"/>
            <a:ext cx="9791333" cy="461010"/>
          </a:xfrm>
          <a:prstGeom prst="roundRect">
            <a:avLst/>
          </a:prstGeom>
          <a:solidFill>
            <a:srgbClr val="4B90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Partager au maximum la stratégie jusqu’à ce qu’elle soit comprise</a:t>
            </a:r>
          </a:p>
        </p:txBody>
      </p:sp>
      <p:sp>
        <p:nvSpPr>
          <p:cNvPr id="20" name="Forme libre 19"/>
          <p:cNvSpPr/>
          <p:nvPr/>
        </p:nvSpPr>
        <p:spPr>
          <a:xfrm>
            <a:off x="343291" y="1646682"/>
            <a:ext cx="1324356" cy="267462"/>
          </a:xfrm>
          <a:custGeom>
            <a:avLst/>
            <a:gdLst>
              <a:gd name="connsiteX0" fmla="*/ 76837 w 1324356"/>
              <a:gd name="connsiteY0" fmla="*/ 0 h 267462"/>
              <a:gd name="connsiteX1" fmla="*/ 1167509 w 1324356"/>
              <a:gd name="connsiteY1" fmla="*/ 0 h 267462"/>
              <a:gd name="connsiteX2" fmla="*/ 1244346 w 1324356"/>
              <a:gd name="connsiteY2" fmla="*/ 76837 h 267462"/>
              <a:gd name="connsiteX3" fmla="*/ 1244346 w 1324356"/>
              <a:gd name="connsiteY3" fmla="*/ 200872 h 267462"/>
              <a:gd name="connsiteX4" fmla="*/ 1248176 w 1324356"/>
              <a:gd name="connsiteY4" fmla="*/ 219839 h 267462"/>
              <a:gd name="connsiteX5" fmla="*/ 1319879 w 1324356"/>
              <a:gd name="connsiteY5" fmla="*/ 267367 h 267462"/>
              <a:gd name="connsiteX6" fmla="*/ 1324356 w 1324356"/>
              <a:gd name="connsiteY6" fmla="*/ 266463 h 267462"/>
              <a:gd name="connsiteX7" fmla="*/ 1324356 w 1324356"/>
              <a:gd name="connsiteY7" fmla="*/ 267461 h 267462"/>
              <a:gd name="connsiteX8" fmla="*/ 1244346 w 1324356"/>
              <a:gd name="connsiteY8" fmla="*/ 267461 h 267462"/>
              <a:gd name="connsiteX9" fmla="*/ 1244346 w 1324356"/>
              <a:gd name="connsiteY9" fmla="*/ 267462 h 267462"/>
              <a:gd name="connsiteX10" fmla="*/ 0 w 1324356"/>
              <a:gd name="connsiteY10" fmla="*/ 267462 h 267462"/>
              <a:gd name="connsiteX11" fmla="*/ 0 w 1324356"/>
              <a:gd name="connsiteY11" fmla="*/ 76837 h 267462"/>
              <a:gd name="connsiteX12" fmla="*/ 76837 w 1324356"/>
              <a:gd name="connsiteY12" fmla="*/ 0 h 2674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324356" h="267462">
                <a:moveTo>
                  <a:pt x="76837" y="0"/>
                </a:moveTo>
                <a:lnTo>
                  <a:pt x="1167509" y="0"/>
                </a:lnTo>
                <a:cubicBezTo>
                  <a:pt x="1209945" y="0"/>
                  <a:pt x="1244346" y="34401"/>
                  <a:pt x="1244346" y="76837"/>
                </a:cubicBezTo>
                <a:lnTo>
                  <a:pt x="1244346" y="200872"/>
                </a:lnTo>
                <a:lnTo>
                  <a:pt x="1248176" y="219839"/>
                </a:lnTo>
                <a:cubicBezTo>
                  <a:pt x="1259989" y="247769"/>
                  <a:pt x="1287646" y="267367"/>
                  <a:pt x="1319879" y="267367"/>
                </a:cubicBezTo>
                <a:lnTo>
                  <a:pt x="1324356" y="266463"/>
                </a:lnTo>
                <a:lnTo>
                  <a:pt x="1324356" y="267461"/>
                </a:lnTo>
                <a:lnTo>
                  <a:pt x="1244346" y="267461"/>
                </a:lnTo>
                <a:lnTo>
                  <a:pt x="1244346" y="267462"/>
                </a:lnTo>
                <a:lnTo>
                  <a:pt x="0" y="267462"/>
                </a:lnTo>
                <a:lnTo>
                  <a:pt x="0" y="76837"/>
                </a:lnTo>
                <a:cubicBezTo>
                  <a:pt x="0" y="34401"/>
                  <a:pt x="34401" y="0"/>
                  <a:pt x="76837" y="0"/>
                </a:cubicBezTo>
                <a:close/>
              </a:path>
            </a:pathLst>
          </a:custGeom>
          <a:solidFill>
            <a:srgbClr val="4B90B5"/>
          </a:solidFill>
          <a:ln>
            <a:solidFill>
              <a:srgbClr val="4B90B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/>
              <a:t>Qui ?</a:t>
            </a:r>
          </a:p>
        </p:txBody>
      </p:sp>
      <p:cxnSp>
        <p:nvCxnSpPr>
          <p:cNvPr id="3" name="Connecteur droit 2"/>
          <p:cNvCxnSpPr/>
          <p:nvPr/>
        </p:nvCxnSpPr>
        <p:spPr>
          <a:xfrm>
            <a:off x="343291" y="940777"/>
            <a:ext cx="9791333" cy="0"/>
          </a:xfrm>
          <a:prstGeom prst="line">
            <a:avLst/>
          </a:prstGeom>
          <a:solidFill>
            <a:srgbClr val="4B90B5"/>
          </a:solidFill>
          <a:ln w="28575">
            <a:solidFill>
              <a:srgbClr val="4B90B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8" name="ZoneTexte 7"/>
          <p:cNvSpPr txBox="1"/>
          <p:nvPr/>
        </p:nvSpPr>
        <p:spPr>
          <a:xfrm>
            <a:off x="343291" y="464820"/>
            <a:ext cx="28813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>
                <a:solidFill>
                  <a:srgbClr val="4B90B5"/>
                </a:solidFill>
              </a:rPr>
              <a:t>Fiche Pratique 4 : PARTAGER</a:t>
            </a:r>
          </a:p>
        </p:txBody>
      </p:sp>
      <p:sp>
        <p:nvSpPr>
          <p:cNvPr id="9" name="Rectangle à coins arrondis 8"/>
          <p:cNvSpPr/>
          <p:nvPr/>
        </p:nvSpPr>
        <p:spPr>
          <a:xfrm>
            <a:off x="6286501" y="1914144"/>
            <a:ext cx="5627266" cy="914400"/>
          </a:xfrm>
          <a:prstGeom prst="roundRect">
            <a:avLst/>
          </a:prstGeom>
          <a:ln>
            <a:solidFill>
              <a:srgbClr val="4B90B5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fr-FR" sz="1200">
              <a:solidFill>
                <a:srgbClr val="4B90B5"/>
              </a:solidFill>
            </a:endParaRPr>
          </a:p>
        </p:txBody>
      </p:sp>
      <p:sp>
        <p:nvSpPr>
          <p:cNvPr id="10" name="Pentagone 9"/>
          <p:cNvSpPr/>
          <p:nvPr/>
        </p:nvSpPr>
        <p:spPr>
          <a:xfrm>
            <a:off x="5405889" y="1914144"/>
            <a:ext cx="802711" cy="914400"/>
          </a:xfrm>
          <a:prstGeom prst="homePlate">
            <a:avLst>
              <a:gd name="adj" fmla="val 23171"/>
            </a:avLst>
          </a:prstGeom>
          <a:solidFill>
            <a:srgbClr val="4B90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lvl="0" algn="ctr"/>
            <a:r>
              <a:rPr lang="fr-FR" sz="1200" dirty="0">
                <a:solidFill>
                  <a:prstClr val="white"/>
                </a:solidFill>
              </a:rPr>
              <a:t>Lister les personnes à rencontrer</a:t>
            </a:r>
          </a:p>
        </p:txBody>
      </p:sp>
      <p:sp>
        <p:nvSpPr>
          <p:cNvPr id="17" name="Forme libre 16"/>
          <p:cNvSpPr/>
          <p:nvPr/>
        </p:nvSpPr>
        <p:spPr>
          <a:xfrm>
            <a:off x="343291" y="2912603"/>
            <a:ext cx="1324356" cy="267462"/>
          </a:xfrm>
          <a:custGeom>
            <a:avLst/>
            <a:gdLst>
              <a:gd name="connsiteX0" fmla="*/ 76837 w 1324356"/>
              <a:gd name="connsiteY0" fmla="*/ 0 h 267462"/>
              <a:gd name="connsiteX1" fmla="*/ 1167509 w 1324356"/>
              <a:gd name="connsiteY1" fmla="*/ 0 h 267462"/>
              <a:gd name="connsiteX2" fmla="*/ 1244346 w 1324356"/>
              <a:gd name="connsiteY2" fmla="*/ 76837 h 267462"/>
              <a:gd name="connsiteX3" fmla="*/ 1244346 w 1324356"/>
              <a:gd name="connsiteY3" fmla="*/ 200872 h 267462"/>
              <a:gd name="connsiteX4" fmla="*/ 1248176 w 1324356"/>
              <a:gd name="connsiteY4" fmla="*/ 219839 h 267462"/>
              <a:gd name="connsiteX5" fmla="*/ 1319879 w 1324356"/>
              <a:gd name="connsiteY5" fmla="*/ 267367 h 267462"/>
              <a:gd name="connsiteX6" fmla="*/ 1324356 w 1324356"/>
              <a:gd name="connsiteY6" fmla="*/ 266463 h 267462"/>
              <a:gd name="connsiteX7" fmla="*/ 1324356 w 1324356"/>
              <a:gd name="connsiteY7" fmla="*/ 267461 h 267462"/>
              <a:gd name="connsiteX8" fmla="*/ 1244346 w 1324356"/>
              <a:gd name="connsiteY8" fmla="*/ 267461 h 267462"/>
              <a:gd name="connsiteX9" fmla="*/ 1244346 w 1324356"/>
              <a:gd name="connsiteY9" fmla="*/ 267462 h 267462"/>
              <a:gd name="connsiteX10" fmla="*/ 0 w 1324356"/>
              <a:gd name="connsiteY10" fmla="*/ 267462 h 267462"/>
              <a:gd name="connsiteX11" fmla="*/ 0 w 1324356"/>
              <a:gd name="connsiteY11" fmla="*/ 76837 h 267462"/>
              <a:gd name="connsiteX12" fmla="*/ 76837 w 1324356"/>
              <a:gd name="connsiteY12" fmla="*/ 0 h 2674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324356" h="267462">
                <a:moveTo>
                  <a:pt x="76837" y="0"/>
                </a:moveTo>
                <a:lnTo>
                  <a:pt x="1167509" y="0"/>
                </a:lnTo>
                <a:cubicBezTo>
                  <a:pt x="1209945" y="0"/>
                  <a:pt x="1244346" y="34401"/>
                  <a:pt x="1244346" y="76837"/>
                </a:cubicBezTo>
                <a:lnTo>
                  <a:pt x="1244346" y="200872"/>
                </a:lnTo>
                <a:lnTo>
                  <a:pt x="1248176" y="219839"/>
                </a:lnTo>
                <a:cubicBezTo>
                  <a:pt x="1259989" y="247769"/>
                  <a:pt x="1287646" y="267367"/>
                  <a:pt x="1319879" y="267367"/>
                </a:cubicBezTo>
                <a:lnTo>
                  <a:pt x="1324356" y="266463"/>
                </a:lnTo>
                <a:lnTo>
                  <a:pt x="1324356" y="267461"/>
                </a:lnTo>
                <a:lnTo>
                  <a:pt x="1244346" y="267461"/>
                </a:lnTo>
                <a:lnTo>
                  <a:pt x="1244346" y="267462"/>
                </a:lnTo>
                <a:lnTo>
                  <a:pt x="0" y="267462"/>
                </a:lnTo>
                <a:lnTo>
                  <a:pt x="0" y="76837"/>
                </a:lnTo>
                <a:cubicBezTo>
                  <a:pt x="0" y="34401"/>
                  <a:pt x="34401" y="0"/>
                  <a:pt x="76837" y="0"/>
                </a:cubicBezTo>
                <a:close/>
              </a:path>
            </a:pathLst>
          </a:custGeom>
          <a:solidFill>
            <a:srgbClr val="4B90B5"/>
          </a:solidFill>
          <a:ln>
            <a:solidFill>
              <a:srgbClr val="4B90B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/>
              <a:t>Quand ?</a:t>
            </a:r>
          </a:p>
        </p:txBody>
      </p:sp>
      <p:sp>
        <p:nvSpPr>
          <p:cNvPr id="22" name="Forme libre 21"/>
          <p:cNvSpPr/>
          <p:nvPr/>
        </p:nvSpPr>
        <p:spPr>
          <a:xfrm>
            <a:off x="343289" y="3180064"/>
            <a:ext cx="4868792" cy="2025444"/>
          </a:xfrm>
          <a:custGeom>
            <a:avLst/>
            <a:gdLst>
              <a:gd name="connsiteX0" fmla="*/ 0 w 4868792"/>
              <a:gd name="connsiteY0" fmla="*/ 0 h 2025444"/>
              <a:gd name="connsiteX1" fmla="*/ 408551 w 4868792"/>
              <a:gd name="connsiteY1" fmla="*/ 0 h 2025444"/>
              <a:gd name="connsiteX2" fmla="*/ 408551 w 4868792"/>
              <a:gd name="connsiteY2" fmla="*/ 1 h 2025444"/>
              <a:gd name="connsiteX3" fmla="*/ 4750911 w 4868792"/>
              <a:gd name="connsiteY3" fmla="*/ 1 h 2025444"/>
              <a:gd name="connsiteX4" fmla="*/ 4868792 w 4868792"/>
              <a:gd name="connsiteY4" fmla="*/ 117882 h 2025444"/>
              <a:gd name="connsiteX5" fmla="*/ 4868792 w 4868792"/>
              <a:gd name="connsiteY5" fmla="*/ 1907563 h 2025444"/>
              <a:gd name="connsiteX6" fmla="*/ 4750911 w 4868792"/>
              <a:gd name="connsiteY6" fmla="*/ 2025444 h 2025444"/>
              <a:gd name="connsiteX7" fmla="*/ 117881 w 4868792"/>
              <a:gd name="connsiteY7" fmla="*/ 2025444 h 2025444"/>
              <a:gd name="connsiteX8" fmla="*/ 0 w 4868792"/>
              <a:gd name="connsiteY8" fmla="*/ 1907563 h 2025444"/>
              <a:gd name="connsiteX9" fmla="*/ 0 w 4868792"/>
              <a:gd name="connsiteY9" fmla="*/ 318564 h 2025444"/>
              <a:gd name="connsiteX10" fmla="*/ 0 w 4868792"/>
              <a:gd name="connsiteY10" fmla="*/ 117882 h 20254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4868792" h="2025444">
                <a:moveTo>
                  <a:pt x="0" y="0"/>
                </a:moveTo>
                <a:lnTo>
                  <a:pt x="408551" y="0"/>
                </a:lnTo>
                <a:lnTo>
                  <a:pt x="408551" y="1"/>
                </a:lnTo>
                <a:lnTo>
                  <a:pt x="4750911" y="1"/>
                </a:lnTo>
                <a:cubicBezTo>
                  <a:pt x="4816015" y="1"/>
                  <a:pt x="4868792" y="52778"/>
                  <a:pt x="4868792" y="117882"/>
                </a:cubicBezTo>
                <a:lnTo>
                  <a:pt x="4868792" y="1907563"/>
                </a:lnTo>
                <a:cubicBezTo>
                  <a:pt x="4868792" y="1972667"/>
                  <a:pt x="4816015" y="2025444"/>
                  <a:pt x="4750911" y="2025444"/>
                </a:cubicBezTo>
                <a:lnTo>
                  <a:pt x="117881" y="2025444"/>
                </a:lnTo>
                <a:cubicBezTo>
                  <a:pt x="52777" y="2025444"/>
                  <a:pt x="0" y="1972667"/>
                  <a:pt x="0" y="1907563"/>
                </a:cubicBezTo>
                <a:lnTo>
                  <a:pt x="0" y="318564"/>
                </a:lnTo>
                <a:lnTo>
                  <a:pt x="0" y="117882"/>
                </a:lnTo>
                <a:close/>
              </a:path>
            </a:pathLst>
          </a:custGeom>
          <a:noFill/>
          <a:ln>
            <a:solidFill>
              <a:srgbClr val="4B90B5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b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050" dirty="0">
                <a:solidFill>
                  <a:srgbClr val="4B90B5"/>
                </a:solidFill>
              </a:rPr>
              <a:t>Les deux étapes doivent être </a:t>
            </a:r>
            <a:br>
              <a:rPr lang="fr-FR" sz="1050" dirty="0">
                <a:solidFill>
                  <a:srgbClr val="4B90B5"/>
                </a:solidFill>
              </a:rPr>
            </a:br>
            <a:r>
              <a:rPr lang="fr-FR" sz="1050" dirty="0">
                <a:solidFill>
                  <a:srgbClr val="4B90B5"/>
                </a:solidFill>
              </a:rPr>
              <a:t>suffisamment </a:t>
            </a:r>
            <a:r>
              <a:rPr lang="fr-FR" sz="1050" dirty="0" smtClean="0">
                <a:solidFill>
                  <a:srgbClr val="4B90B5"/>
                </a:solidFill>
              </a:rPr>
              <a:t>espacées, </a:t>
            </a:r>
            <a:r>
              <a:rPr lang="fr-FR" sz="1050" dirty="0">
                <a:solidFill>
                  <a:srgbClr val="4B90B5"/>
                </a:solidFill>
              </a:rPr>
              <a:t>afin de </a:t>
            </a:r>
            <a:br>
              <a:rPr lang="fr-FR" sz="1050" dirty="0">
                <a:solidFill>
                  <a:srgbClr val="4B90B5"/>
                </a:solidFill>
              </a:rPr>
            </a:br>
            <a:r>
              <a:rPr lang="fr-FR" sz="1050" dirty="0">
                <a:solidFill>
                  <a:srgbClr val="4B90B5"/>
                </a:solidFill>
              </a:rPr>
              <a:t>permettre d’ajuster la stratégie </a:t>
            </a:r>
            <a:br>
              <a:rPr lang="fr-FR" sz="1050" dirty="0">
                <a:solidFill>
                  <a:srgbClr val="4B90B5"/>
                </a:solidFill>
              </a:rPr>
            </a:br>
            <a:r>
              <a:rPr lang="fr-FR" sz="1050" dirty="0" smtClean="0">
                <a:solidFill>
                  <a:srgbClr val="4B90B5"/>
                </a:solidFill>
              </a:rPr>
              <a:t>après les retours </a:t>
            </a:r>
            <a:r>
              <a:rPr lang="fr-FR" sz="1050" dirty="0">
                <a:solidFill>
                  <a:srgbClr val="4B90B5"/>
                </a:solidFill>
              </a:rPr>
              <a:t>de la première </a:t>
            </a:r>
            <a:br>
              <a:rPr lang="fr-FR" sz="1050" dirty="0">
                <a:solidFill>
                  <a:srgbClr val="4B90B5"/>
                </a:solidFill>
              </a:rPr>
            </a:br>
            <a:r>
              <a:rPr lang="fr-FR" sz="1050" dirty="0">
                <a:solidFill>
                  <a:srgbClr val="4B90B5"/>
                </a:solidFill>
              </a:rPr>
              <a:t>communication au management de proximité</a:t>
            </a:r>
          </a:p>
        </p:txBody>
      </p:sp>
      <p:sp>
        <p:nvSpPr>
          <p:cNvPr id="32" name="Forme libre 31"/>
          <p:cNvSpPr/>
          <p:nvPr/>
        </p:nvSpPr>
        <p:spPr>
          <a:xfrm>
            <a:off x="343291" y="5289566"/>
            <a:ext cx="1324356" cy="267462"/>
          </a:xfrm>
          <a:custGeom>
            <a:avLst/>
            <a:gdLst>
              <a:gd name="connsiteX0" fmla="*/ 76837 w 1324356"/>
              <a:gd name="connsiteY0" fmla="*/ 0 h 267462"/>
              <a:gd name="connsiteX1" fmla="*/ 1167509 w 1324356"/>
              <a:gd name="connsiteY1" fmla="*/ 0 h 267462"/>
              <a:gd name="connsiteX2" fmla="*/ 1244346 w 1324356"/>
              <a:gd name="connsiteY2" fmla="*/ 76837 h 267462"/>
              <a:gd name="connsiteX3" fmla="*/ 1244346 w 1324356"/>
              <a:gd name="connsiteY3" fmla="*/ 200872 h 267462"/>
              <a:gd name="connsiteX4" fmla="*/ 1248176 w 1324356"/>
              <a:gd name="connsiteY4" fmla="*/ 219839 h 267462"/>
              <a:gd name="connsiteX5" fmla="*/ 1319879 w 1324356"/>
              <a:gd name="connsiteY5" fmla="*/ 267367 h 267462"/>
              <a:gd name="connsiteX6" fmla="*/ 1324356 w 1324356"/>
              <a:gd name="connsiteY6" fmla="*/ 266463 h 267462"/>
              <a:gd name="connsiteX7" fmla="*/ 1324356 w 1324356"/>
              <a:gd name="connsiteY7" fmla="*/ 267461 h 267462"/>
              <a:gd name="connsiteX8" fmla="*/ 1244346 w 1324356"/>
              <a:gd name="connsiteY8" fmla="*/ 267461 h 267462"/>
              <a:gd name="connsiteX9" fmla="*/ 1244346 w 1324356"/>
              <a:gd name="connsiteY9" fmla="*/ 267462 h 267462"/>
              <a:gd name="connsiteX10" fmla="*/ 0 w 1324356"/>
              <a:gd name="connsiteY10" fmla="*/ 267462 h 267462"/>
              <a:gd name="connsiteX11" fmla="*/ 0 w 1324356"/>
              <a:gd name="connsiteY11" fmla="*/ 76837 h 267462"/>
              <a:gd name="connsiteX12" fmla="*/ 76837 w 1324356"/>
              <a:gd name="connsiteY12" fmla="*/ 0 h 2674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324356" h="267462">
                <a:moveTo>
                  <a:pt x="76837" y="0"/>
                </a:moveTo>
                <a:lnTo>
                  <a:pt x="1167509" y="0"/>
                </a:lnTo>
                <a:cubicBezTo>
                  <a:pt x="1209945" y="0"/>
                  <a:pt x="1244346" y="34401"/>
                  <a:pt x="1244346" y="76837"/>
                </a:cubicBezTo>
                <a:lnTo>
                  <a:pt x="1244346" y="200872"/>
                </a:lnTo>
                <a:lnTo>
                  <a:pt x="1248176" y="219839"/>
                </a:lnTo>
                <a:cubicBezTo>
                  <a:pt x="1259989" y="247769"/>
                  <a:pt x="1287646" y="267367"/>
                  <a:pt x="1319879" y="267367"/>
                </a:cubicBezTo>
                <a:lnTo>
                  <a:pt x="1324356" y="266463"/>
                </a:lnTo>
                <a:lnTo>
                  <a:pt x="1324356" y="267461"/>
                </a:lnTo>
                <a:lnTo>
                  <a:pt x="1244346" y="267461"/>
                </a:lnTo>
                <a:lnTo>
                  <a:pt x="1244346" y="267462"/>
                </a:lnTo>
                <a:lnTo>
                  <a:pt x="0" y="267462"/>
                </a:lnTo>
                <a:lnTo>
                  <a:pt x="0" y="76837"/>
                </a:lnTo>
                <a:cubicBezTo>
                  <a:pt x="0" y="34401"/>
                  <a:pt x="34401" y="0"/>
                  <a:pt x="76837" y="0"/>
                </a:cubicBezTo>
                <a:close/>
              </a:path>
            </a:pathLst>
          </a:custGeom>
          <a:solidFill>
            <a:srgbClr val="4B90B5"/>
          </a:solidFill>
          <a:ln>
            <a:solidFill>
              <a:srgbClr val="4B90B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/>
              <a:t>Où ?</a:t>
            </a:r>
          </a:p>
        </p:txBody>
      </p:sp>
      <p:sp>
        <p:nvSpPr>
          <p:cNvPr id="33" name="Rectangle à coins arrondis 32"/>
          <p:cNvSpPr/>
          <p:nvPr/>
        </p:nvSpPr>
        <p:spPr>
          <a:xfrm>
            <a:off x="6286501" y="5557028"/>
            <a:ext cx="5627266" cy="1148507"/>
          </a:xfrm>
          <a:prstGeom prst="roundRect">
            <a:avLst/>
          </a:prstGeom>
          <a:ln>
            <a:solidFill>
              <a:srgbClr val="4B90B5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fr-FR" sz="1200">
              <a:solidFill>
                <a:srgbClr val="4B90B5"/>
              </a:solidFill>
            </a:endParaRPr>
          </a:p>
        </p:txBody>
      </p:sp>
      <p:sp>
        <p:nvSpPr>
          <p:cNvPr id="34" name="Pentagone 33"/>
          <p:cNvSpPr/>
          <p:nvPr/>
        </p:nvSpPr>
        <p:spPr>
          <a:xfrm>
            <a:off x="5405889" y="5557029"/>
            <a:ext cx="802711" cy="1148506"/>
          </a:xfrm>
          <a:prstGeom prst="homePlate">
            <a:avLst>
              <a:gd name="adj" fmla="val 23171"/>
            </a:avLst>
          </a:prstGeom>
          <a:solidFill>
            <a:srgbClr val="4B90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lvl="0" algn="ctr"/>
            <a:r>
              <a:rPr lang="fr-FR" sz="1200" dirty="0">
                <a:solidFill>
                  <a:prstClr val="white"/>
                </a:solidFill>
              </a:rPr>
              <a:t>Définir les </a:t>
            </a:r>
            <a:r>
              <a:rPr lang="fr-FR" sz="1200" dirty="0" smtClean="0">
                <a:solidFill>
                  <a:prstClr val="white"/>
                </a:solidFill>
              </a:rPr>
              <a:t>lieux</a:t>
            </a:r>
            <a:endParaRPr lang="fr-FR" sz="1200" dirty="0">
              <a:solidFill>
                <a:prstClr val="white"/>
              </a:solidFill>
            </a:endParaRPr>
          </a:p>
        </p:txBody>
      </p:sp>
      <p:sp>
        <p:nvSpPr>
          <p:cNvPr id="35" name="Forme libre 34"/>
          <p:cNvSpPr/>
          <p:nvPr/>
        </p:nvSpPr>
        <p:spPr>
          <a:xfrm>
            <a:off x="343289" y="5557028"/>
            <a:ext cx="4868792" cy="1148508"/>
          </a:xfrm>
          <a:custGeom>
            <a:avLst/>
            <a:gdLst>
              <a:gd name="connsiteX0" fmla="*/ 0 w 4868792"/>
              <a:gd name="connsiteY0" fmla="*/ 0 h 1148508"/>
              <a:gd name="connsiteX1" fmla="*/ 914400 w 4868792"/>
              <a:gd name="connsiteY1" fmla="*/ 0 h 1148508"/>
              <a:gd name="connsiteX2" fmla="*/ 914400 w 4868792"/>
              <a:gd name="connsiteY2" fmla="*/ 1 h 1148508"/>
              <a:gd name="connsiteX3" fmla="*/ 4774086 w 4868792"/>
              <a:gd name="connsiteY3" fmla="*/ 1 h 1148508"/>
              <a:gd name="connsiteX4" fmla="*/ 4868792 w 4868792"/>
              <a:gd name="connsiteY4" fmla="*/ 94707 h 1148508"/>
              <a:gd name="connsiteX5" fmla="*/ 4868792 w 4868792"/>
              <a:gd name="connsiteY5" fmla="*/ 1053802 h 1148508"/>
              <a:gd name="connsiteX6" fmla="*/ 4774086 w 4868792"/>
              <a:gd name="connsiteY6" fmla="*/ 1148508 h 1148508"/>
              <a:gd name="connsiteX7" fmla="*/ 94706 w 4868792"/>
              <a:gd name="connsiteY7" fmla="*/ 1148508 h 1148508"/>
              <a:gd name="connsiteX8" fmla="*/ 0 w 4868792"/>
              <a:gd name="connsiteY8" fmla="*/ 1053802 h 1148508"/>
              <a:gd name="connsiteX9" fmla="*/ 0 w 4868792"/>
              <a:gd name="connsiteY9" fmla="*/ 914400 h 1148508"/>
              <a:gd name="connsiteX10" fmla="*/ 0 w 4868792"/>
              <a:gd name="connsiteY10" fmla="*/ 94707 h 11485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4868792" h="1148508">
                <a:moveTo>
                  <a:pt x="0" y="0"/>
                </a:moveTo>
                <a:lnTo>
                  <a:pt x="914400" y="0"/>
                </a:lnTo>
                <a:lnTo>
                  <a:pt x="914400" y="1"/>
                </a:lnTo>
                <a:lnTo>
                  <a:pt x="4774086" y="1"/>
                </a:lnTo>
                <a:cubicBezTo>
                  <a:pt x="4826391" y="1"/>
                  <a:pt x="4868792" y="42402"/>
                  <a:pt x="4868792" y="94707"/>
                </a:cubicBezTo>
                <a:lnTo>
                  <a:pt x="4868792" y="1053802"/>
                </a:lnTo>
                <a:cubicBezTo>
                  <a:pt x="4868792" y="1106107"/>
                  <a:pt x="4826391" y="1148508"/>
                  <a:pt x="4774086" y="1148508"/>
                </a:cubicBezTo>
                <a:lnTo>
                  <a:pt x="94706" y="1148508"/>
                </a:lnTo>
                <a:cubicBezTo>
                  <a:pt x="42401" y="1148508"/>
                  <a:pt x="0" y="1106107"/>
                  <a:pt x="0" y="1053802"/>
                </a:cubicBezTo>
                <a:lnTo>
                  <a:pt x="0" y="914400"/>
                </a:lnTo>
                <a:lnTo>
                  <a:pt x="0" y="94707"/>
                </a:lnTo>
                <a:close/>
              </a:path>
            </a:pathLst>
          </a:custGeom>
          <a:ln>
            <a:solidFill>
              <a:srgbClr val="4B90B5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pPr marL="176213" indent="-176213">
              <a:buFont typeface="Arial" panose="020B0604020202020204" pitchFamily="34" charset="0"/>
              <a:buChar char="•"/>
            </a:pPr>
            <a:r>
              <a:rPr lang="fr-FR" sz="1200" dirty="0">
                <a:solidFill>
                  <a:srgbClr val="4B90B5"/>
                </a:solidFill>
              </a:rPr>
              <a:t>Le plus </a:t>
            </a:r>
            <a:r>
              <a:rPr lang="fr-FR" sz="1200" dirty="0" smtClean="0">
                <a:solidFill>
                  <a:srgbClr val="4B90B5"/>
                </a:solidFill>
              </a:rPr>
              <a:t>proche possible du </a:t>
            </a:r>
            <a:r>
              <a:rPr lang="fr-FR" sz="1200" dirty="0">
                <a:solidFill>
                  <a:srgbClr val="4B90B5"/>
                </a:solidFill>
              </a:rPr>
              <a:t>lieu de travail des collaborateurs</a:t>
            </a:r>
          </a:p>
        </p:txBody>
      </p:sp>
      <p:sp>
        <p:nvSpPr>
          <p:cNvPr id="21" name="Rectangle à coins arrondis 20"/>
          <p:cNvSpPr/>
          <p:nvPr/>
        </p:nvSpPr>
        <p:spPr>
          <a:xfrm>
            <a:off x="6286501" y="3212062"/>
            <a:ext cx="5627266" cy="914400"/>
          </a:xfrm>
          <a:prstGeom prst="roundRect">
            <a:avLst/>
          </a:prstGeom>
          <a:ln>
            <a:solidFill>
              <a:srgbClr val="4B90B5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fr-FR" sz="1200">
              <a:solidFill>
                <a:srgbClr val="4B90B5"/>
              </a:solidFill>
            </a:endParaRPr>
          </a:p>
        </p:txBody>
      </p:sp>
      <p:sp>
        <p:nvSpPr>
          <p:cNvPr id="25" name="Pentagone 24"/>
          <p:cNvSpPr/>
          <p:nvPr/>
        </p:nvSpPr>
        <p:spPr>
          <a:xfrm>
            <a:off x="5405889" y="3212062"/>
            <a:ext cx="802711" cy="914400"/>
          </a:xfrm>
          <a:prstGeom prst="homePlate">
            <a:avLst>
              <a:gd name="adj" fmla="val 23171"/>
            </a:avLst>
          </a:prstGeom>
          <a:solidFill>
            <a:srgbClr val="4B90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lvl="0" algn="ctr"/>
            <a:r>
              <a:rPr lang="fr-FR" sz="1200" dirty="0">
                <a:solidFill>
                  <a:prstClr val="white"/>
                </a:solidFill>
              </a:rPr>
              <a:t>Evènement management de proximité</a:t>
            </a:r>
          </a:p>
        </p:txBody>
      </p:sp>
      <p:sp>
        <p:nvSpPr>
          <p:cNvPr id="26" name="Rectangle à coins arrondis 25"/>
          <p:cNvSpPr/>
          <p:nvPr/>
        </p:nvSpPr>
        <p:spPr>
          <a:xfrm>
            <a:off x="6286501" y="4291108"/>
            <a:ext cx="5627266" cy="914400"/>
          </a:xfrm>
          <a:prstGeom prst="roundRect">
            <a:avLst/>
          </a:prstGeom>
          <a:ln>
            <a:solidFill>
              <a:srgbClr val="4B90B5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fr-FR" sz="1200">
              <a:solidFill>
                <a:srgbClr val="4B90B5"/>
              </a:solidFill>
            </a:endParaRPr>
          </a:p>
        </p:txBody>
      </p:sp>
      <p:sp>
        <p:nvSpPr>
          <p:cNvPr id="27" name="Pentagone 26"/>
          <p:cNvSpPr/>
          <p:nvPr/>
        </p:nvSpPr>
        <p:spPr>
          <a:xfrm>
            <a:off x="5405889" y="4291108"/>
            <a:ext cx="802711" cy="914400"/>
          </a:xfrm>
          <a:prstGeom prst="homePlate">
            <a:avLst>
              <a:gd name="adj" fmla="val 23171"/>
            </a:avLst>
          </a:prstGeom>
          <a:solidFill>
            <a:srgbClr val="4B90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lvl="0" algn="ctr"/>
            <a:r>
              <a:rPr lang="fr-FR" sz="1200" dirty="0">
                <a:solidFill>
                  <a:prstClr val="white"/>
                </a:solidFill>
              </a:rPr>
              <a:t>Evènement </a:t>
            </a:r>
            <a:r>
              <a:rPr lang="fr-FR" sz="1200" dirty="0" smtClean="0">
                <a:solidFill>
                  <a:prstClr val="white"/>
                </a:solidFill>
              </a:rPr>
              <a:t> avec toutes les équipes</a:t>
            </a:r>
            <a:endParaRPr lang="fr-FR" sz="1200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58502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Connecteur droit 2"/>
          <p:cNvCxnSpPr/>
          <p:nvPr/>
        </p:nvCxnSpPr>
        <p:spPr>
          <a:xfrm>
            <a:off x="343291" y="940777"/>
            <a:ext cx="9791333" cy="0"/>
          </a:xfrm>
          <a:prstGeom prst="line">
            <a:avLst/>
          </a:prstGeom>
          <a:solidFill>
            <a:srgbClr val="4B90B5"/>
          </a:solidFill>
          <a:ln w="28575">
            <a:solidFill>
              <a:srgbClr val="4B90B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17" name="Forme libre 16"/>
          <p:cNvSpPr/>
          <p:nvPr/>
        </p:nvSpPr>
        <p:spPr>
          <a:xfrm>
            <a:off x="343291" y="1830086"/>
            <a:ext cx="1324356" cy="267462"/>
          </a:xfrm>
          <a:custGeom>
            <a:avLst/>
            <a:gdLst>
              <a:gd name="connsiteX0" fmla="*/ 76837 w 1324356"/>
              <a:gd name="connsiteY0" fmla="*/ 0 h 267462"/>
              <a:gd name="connsiteX1" fmla="*/ 1167509 w 1324356"/>
              <a:gd name="connsiteY1" fmla="*/ 0 h 267462"/>
              <a:gd name="connsiteX2" fmla="*/ 1244346 w 1324356"/>
              <a:gd name="connsiteY2" fmla="*/ 76837 h 267462"/>
              <a:gd name="connsiteX3" fmla="*/ 1244346 w 1324356"/>
              <a:gd name="connsiteY3" fmla="*/ 200872 h 267462"/>
              <a:gd name="connsiteX4" fmla="*/ 1248176 w 1324356"/>
              <a:gd name="connsiteY4" fmla="*/ 219839 h 267462"/>
              <a:gd name="connsiteX5" fmla="*/ 1319879 w 1324356"/>
              <a:gd name="connsiteY5" fmla="*/ 267367 h 267462"/>
              <a:gd name="connsiteX6" fmla="*/ 1324356 w 1324356"/>
              <a:gd name="connsiteY6" fmla="*/ 266463 h 267462"/>
              <a:gd name="connsiteX7" fmla="*/ 1324356 w 1324356"/>
              <a:gd name="connsiteY7" fmla="*/ 267461 h 267462"/>
              <a:gd name="connsiteX8" fmla="*/ 1244346 w 1324356"/>
              <a:gd name="connsiteY8" fmla="*/ 267461 h 267462"/>
              <a:gd name="connsiteX9" fmla="*/ 1244346 w 1324356"/>
              <a:gd name="connsiteY9" fmla="*/ 267462 h 267462"/>
              <a:gd name="connsiteX10" fmla="*/ 0 w 1324356"/>
              <a:gd name="connsiteY10" fmla="*/ 267462 h 267462"/>
              <a:gd name="connsiteX11" fmla="*/ 0 w 1324356"/>
              <a:gd name="connsiteY11" fmla="*/ 76837 h 267462"/>
              <a:gd name="connsiteX12" fmla="*/ 76837 w 1324356"/>
              <a:gd name="connsiteY12" fmla="*/ 0 h 2674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324356" h="267462">
                <a:moveTo>
                  <a:pt x="76837" y="0"/>
                </a:moveTo>
                <a:lnTo>
                  <a:pt x="1167509" y="0"/>
                </a:lnTo>
                <a:cubicBezTo>
                  <a:pt x="1209945" y="0"/>
                  <a:pt x="1244346" y="34401"/>
                  <a:pt x="1244346" y="76837"/>
                </a:cubicBezTo>
                <a:lnTo>
                  <a:pt x="1244346" y="200872"/>
                </a:lnTo>
                <a:lnTo>
                  <a:pt x="1248176" y="219839"/>
                </a:lnTo>
                <a:cubicBezTo>
                  <a:pt x="1259989" y="247769"/>
                  <a:pt x="1287646" y="267367"/>
                  <a:pt x="1319879" y="267367"/>
                </a:cubicBezTo>
                <a:lnTo>
                  <a:pt x="1324356" y="266463"/>
                </a:lnTo>
                <a:lnTo>
                  <a:pt x="1324356" y="267461"/>
                </a:lnTo>
                <a:lnTo>
                  <a:pt x="1244346" y="267461"/>
                </a:lnTo>
                <a:lnTo>
                  <a:pt x="1244346" y="267462"/>
                </a:lnTo>
                <a:lnTo>
                  <a:pt x="0" y="267462"/>
                </a:lnTo>
                <a:lnTo>
                  <a:pt x="0" y="76837"/>
                </a:lnTo>
                <a:cubicBezTo>
                  <a:pt x="0" y="34401"/>
                  <a:pt x="34401" y="0"/>
                  <a:pt x="76837" y="0"/>
                </a:cubicBezTo>
                <a:close/>
              </a:path>
            </a:pathLst>
          </a:custGeom>
          <a:solidFill>
            <a:srgbClr val="4B90B5"/>
          </a:solidFill>
          <a:ln>
            <a:solidFill>
              <a:srgbClr val="4B90B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/>
              <a:t>Comment ?</a:t>
            </a:r>
          </a:p>
        </p:txBody>
      </p:sp>
      <p:sp>
        <p:nvSpPr>
          <p:cNvPr id="33" name="Forme libre 32"/>
          <p:cNvSpPr/>
          <p:nvPr/>
        </p:nvSpPr>
        <p:spPr>
          <a:xfrm>
            <a:off x="343289" y="2097546"/>
            <a:ext cx="4868792" cy="4275814"/>
          </a:xfrm>
          <a:custGeom>
            <a:avLst/>
            <a:gdLst>
              <a:gd name="connsiteX0" fmla="*/ 0 w 4868792"/>
              <a:gd name="connsiteY0" fmla="*/ 0 h 4275814"/>
              <a:gd name="connsiteX1" fmla="*/ 116730 w 4868792"/>
              <a:gd name="connsiteY1" fmla="*/ 0 h 4275814"/>
              <a:gd name="connsiteX2" fmla="*/ 914400 w 4868792"/>
              <a:gd name="connsiteY2" fmla="*/ 0 h 4275814"/>
              <a:gd name="connsiteX3" fmla="*/ 4752062 w 4868792"/>
              <a:gd name="connsiteY3" fmla="*/ 0 h 4275814"/>
              <a:gd name="connsiteX4" fmla="*/ 4868792 w 4868792"/>
              <a:gd name="connsiteY4" fmla="*/ 116730 h 4275814"/>
              <a:gd name="connsiteX5" fmla="*/ 4868792 w 4868792"/>
              <a:gd name="connsiteY5" fmla="*/ 4159084 h 4275814"/>
              <a:gd name="connsiteX6" fmla="*/ 4752062 w 4868792"/>
              <a:gd name="connsiteY6" fmla="*/ 4275814 h 4275814"/>
              <a:gd name="connsiteX7" fmla="*/ 116730 w 4868792"/>
              <a:gd name="connsiteY7" fmla="*/ 4275814 h 4275814"/>
              <a:gd name="connsiteX8" fmla="*/ 0 w 4868792"/>
              <a:gd name="connsiteY8" fmla="*/ 4159084 h 4275814"/>
              <a:gd name="connsiteX9" fmla="*/ 0 w 4868792"/>
              <a:gd name="connsiteY9" fmla="*/ 914400 h 4275814"/>
              <a:gd name="connsiteX10" fmla="*/ 0 w 4868792"/>
              <a:gd name="connsiteY10" fmla="*/ 116730 h 42758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4868792" h="4275814">
                <a:moveTo>
                  <a:pt x="0" y="0"/>
                </a:moveTo>
                <a:lnTo>
                  <a:pt x="116730" y="0"/>
                </a:lnTo>
                <a:lnTo>
                  <a:pt x="914400" y="0"/>
                </a:lnTo>
                <a:lnTo>
                  <a:pt x="4752062" y="0"/>
                </a:lnTo>
                <a:cubicBezTo>
                  <a:pt x="4816530" y="0"/>
                  <a:pt x="4868792" y="52262"/>
                  <a:pt x="4868792" y="116730"/>
                </a:cubicBezTo>
                <a:lnTo>
                  <a:pt x="4868792" y="4159084"/>
                </a:lnTo>
                <a:cubicBezTo>
                  <a:pt x="4868792" y="4223552"/>
                  <a:pt x="4816530" y="4275814"/>
                  <a:pt x="4752062" y="4275814"/>
                </a:cubicBezTo>
                <a:lnTo>
                  <a:pt x="116730" y="4275814"/>
                </a:lnTo>
                <a:cubicBezTo>
                  <a:pt x="52262" y="4275814"/>
                  <a:pt x="0" y="4223552"/>
                  <a:pt x="0" y="4159084"/>
                </a:cubicBezTo>
                <a:lnTo>
                  <a:pt x="0" y="914400"/>
                </a:lnTo>
                <a:lnTo>
                  <a:pt x="0" y="116730"/>
                </a:lnTo>
                <a:close/>
              </a:path>
            </a:pathLst>
          </a:custGeom>
          <a:ln>
            <a:solidFill>
              <a:srgbClr val="4B90B5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r>
              <a:rPr lang="fr-FR" sz="1200" b="1" dirty="0">
                <a:solidFill>
                  <a:srgbClr val="4B90B5"/>
                </a:solidFill>
              </a:rPr>
              <a:t>Management de proximité</a:t>
            </a:r>
          </a:p>
          <a:p>
            <a:pPr marL="285750" indent="-285750">
              <a:buFont typeface="+mj-lt"/>
              <a:buAutoNum type="arabicPeriod"/>
            </a:pPr>
            <a:endParaRPr lang="fr-FR" sz="1200" dirty="0">
              <a:solidFill>
                <a:srgbClr val="4B90B5"/>
              </a:solidFill>
            </a:endParaRPr>
          </a:p>
          <a:p>
            <a:pPr marL="285750" indent="-285750"/>
            <a:r>
              <a:rPr lang="fr-FR" sz="1200" dirty="0">
                <a:solidFill>
                  <a:srgbClr val="4B90B5"/>
                </a:solidFill>
              </a:rPr>
              <a:t>Le partage peut se faire dans le cadre d’un </a:t>
            </a:r>
            <a:r>
              <a:rPr lang="fr-FR" sz="1200" i="1" dirty="0" smtClean="0">
                <a:solidFill>
                  <a:srgbClr val="4B90B5"/>
                </a:solidFill>
              </a:rPr>
              <a:t>workshop,</a:t>
            </a:r>
            <a:r>
              <a:rPr lang="fr-FR" sz="1200" dirty="0" smtClean="0">
                <a:solidFill>
                  <a:srgbClr val="4B90B5"/>
                </a:solidFill>
              </a:rPr>
              <a:t> </a:t>
            </a:r>
            <a:r>
              <a:rPr lang="fr-FR" sz="1200" dirty="0">
                <a:solidFill>
                  <a:srgbClr val="4B90B5"/>
                </a:solidFill>
              </a:rPr>
              <a:t>dans une ambiance </a:t>
            </a:r>
            <a:r>
              <a:rPr lang="fr-FR" sz="1200" dirty="0" smtClean="0">
                <a:solidFill>
                  <a:srgbClr val="4B90B5"/>
                </a:solidFill>
              </a:rPr>
              <a:t>conviviale, </a:t>
            </a:r>
            <a:r>
              <a:rPr lang="fr-FR" sz="1200" dirty="0">
                <a:solidFill>
                  <a:srgbClr val="4B90B5"/>
                </a:solidFill>
              </a:rPr>
              <a:t>sur le lieu de </a:t>
            </a:r>
            <a:r>
              <a:rPr lang="fr-FR" sz="1200" dirty="0" smtClean="0">
                <a:solidFill>
                  <a:srgbClr val="4B90B5"/>
                </a:solidFill>
              </a:rPr>
              <a:t>travail. Il permet de revalider </a:t>
            </a:r>
            <a:r>
              <a:rPr lang="fr-FR" sz="1200" dirty="0" smtClean="0">
                <a:solidFill>
                  <a:srgbClr val="4B90B5"/>
                </a:solidFill>
              </a:rPr>
              <a:t>à </a:t>
            </a:r>
            <a:r>
              <a:rPr lang="fr-FR" sz="1200" dirty="0" smtClean="0">
                <a:solidFill>
                  <a:srgbClr val="4B90B5"/>
                </a:solidFill>
              </a:rPr>
              <a:t>froid les résultats de la phase </a:t>
            </a:r>
            <a:r>
              <a:rPr lang="fr-FR" sz="1200" dirty="0" smtClean="0">
                <a:solidFill>
                  <a:srgbClr val="4B90B5"/>
                </a:solidFill>
              </a:rPr>
              <a:t>Projeter.</a:t>
            </a:r>
            <a:endParaRPr lang="fr-FR" sz="1200" dirty="0">
              <a:solidFill>
                <a:srgbClr val="4B90B5"/>
              </a:solidFill>
            </a:endParaRPr>
          </a:p>
          <a:p>
            <a:pPr marL="285750" indent="-285750">
              <a:buFont typeface="+mj-lt"/>
              <a:buAutoNum type="arabicPeriod"/>
            </a:pPr>
            <a:endParaRPr lang="fr-FR" sz="1200" dirty="0">
              <a:solidFill>
                <a:srgbClr val="4B90B5"/>
              </a:solidFill>
            </a:endParaRPr>
          </a:p>
          <a:p>
            <a:r>
              <a:rPr lang="fr-FR" sz="1200" b="1" dirty="0" smtClean="0">
                <a:solidFill>
                  <a:srgbClr val="4B90B5"/>
                </a:solidFill>
              </a:rPr>
              <a:t>Toutes les </a:t>
            </a:r>
            <a:r>
              <a:rPr lang="fr-FR" sz="1200" b="1" dirty="0">
                <a:solidFill>
                  <a:srgbClr val="4B90B5"/>
                </a:solidFill>
              </a:rPr>
              <a:t>équipes</a:t>
            </a:r>
          </a:p>
          <a:p>
            <a:pPr algn="ctr"/>
            <a:endParaRPr lang="fr-FR" sz="1200" dirty="0">
              <a:solidFill>
                <a:srgbClr val="4B90B5"/>
              </a:solidFill>
            </a:endParaRPr>
          </a:p>
          <a:p>
            <a:pPr marL="285750" indent="-285750"/>
            <a:r>
              <a:rPr lang="fr-FR" sz="1200" dirty="0">
                <a:solidFill>
                  <a:srgbClr val="4B90B5"/>
                </a:solidFill>
              </a:rPr>
              <a:t>Prévoir des séances de 1 </a:t>
            </a:r>
            <a:r>
              <a:rPr lang="fr-FR" sz="1200" dirty="0" smtClean="0">
                <a:solidFill>
                  <a:srgbClr val="4B90B5"/>
                </a:solidFill>
              </a:rPr>
              <a:t>h 30 maximum, </a:t>
            </a:r>
            <a:r>
              <a:rPr lang="fr-FR" sz="1200" dirty="0">
                <a:solidFill>
                  <a:srgbClr val="4B90B5"/>
                </a:solidFill>
              </a:rPr>
              <a:t>avec 20 à 45 min de présentation de la stratégie. Le reste du temps est consacré </a:t>
            </a:r>
            <a:r>
              <a:rPr lang="fr-FR" sz="1200" dirty="0" smtClean="0">
                <a:solidFill>
                  <a:srgbClr val="4B90B5"/>
                </a:solidFill>
              </a:rPr>
              <a:t>aux échanges </a:t>
            </a:r>
            <a:r>
              <a:rPr lang="fr-FR" sz="1200" dirty="0">
                <a:solidFill>
                  <a:srgbClr val="4B90B5"/>
                </a:solidFill>
              </a:rPr>
              <a:t>sous forme de </a:t>
            </a:r>
            <a:r>
              <a:rPr lang="fr-FR" sz="1200" dirty="0" smtClean="0">
                <a:solidFill>
                  <a:srgbClr val="4B90B5"/>
                </a:solidFill>
              </a:rPr>
              <a:t>questions / réponses.</a:t>
            </a:r>
            <a:endParaRPr lang="fr-FR" sz="1200" dirty="0">
              <a:solidFill>
                <a:srgbClr val="4B90B5"/>
              </a:solidFill>
            </a:endParaRPr>
          </a:p>
          <a:p>
            <a:pPr marL="285750" indent="-285750">
              <a:buFont typeface="+mj-lt"/>
              <a:buAutoNum type="arabicPeriod"/>
            </a:pPr>
            <a:endParaRPr lang="fr-FR" sz="1200" dirty="0">
              <a:solidFill>
                <a:srgbClr val="4B90B5"/>
              </a:solidFill>
            </a:endParaRPr>
          </a:p>
          <a:p>
            <a:pPr marL="285750" indent="-285750"/>
            <a:r>
              <a:rPr lang="fr-FR" sz="1200" dirty="0">
                <a:solidFill>
                  <a:srgbClr val="4B90B5"/>
                </a:solidFill>
              </a:rPr>
              <a:t>Développer un questionnaire anonyme pour évaluer le niveau d’adhésion à la </a:t>
            </a:r>
            <a:r>
              <a:rPr lang="fr-FR" sz="1200" dirty="0" smtClean="0">
                <a:solidFill>
                  <a:srgbClr val="4B90B5"/>
                </a:solidFill>
              </a:rPr>
              <a:t>stratégie, </a:t>
            </a:r>
            <a:r>
              <a:rPr lang="fr-FR" sz="1200" dirty="0">
                <a:solidFill>
                  <a:srgbClr val="4B90B5"/>
                </a:solidFill>
              </a:rPr>
              <a:t>en fin de séances. </a:t>
            </a:r>
            <a:r>
              <a:rPr lang="fr-FR" sz="1200" i="1" dirty="0" smtClean="0">
                <a:solidFill>
                  <a:srgbClr val="4B90B5"/>
                </a:solidFill>
              </a:rPr>
              <a:t>Ce </a:t>
            </a:r>
            <a:r>
              <a:rPr lang="fr-FR" sz="1200" i="1" dirty="0">
                <a:solidFill>
                  <a:srgbClr val="4B90B5"/>
                </a:solidFill>
              </a:rPr>
              <a:t>questionnaire peut être fait sous forme électronique ou </a:t>
            </a:r>
            <a:r>
              <a:rPr lang="fr-FR" sz="1200" i="1" dirty="0" smtClean="0">
                <a:solidFill>
                  <a:srgbClr val="4B90B5"/>
                </a:solidFill>
              </a:rPr>
              <a:t>papier.</a:t>
            </a:r>
            <a:endParaRPr lang="fr-FR" sz="1200" i="1" dirty="0">
              <a:solidFill>
                <a:srgbClr val="4B90B5"/>
              </a:solidFill>
            </a:endParaRPr>
          </a:p>
          <a:p>
            <a:pPr marL="285750" indent="-285750">
              <a:buFont typeface="+mj-lt"/>
              <a:buAutoNum type="arabicPeriod"/>
            </a:pPr>
            <a:endParaRPr lang="fr-FR" sz="1200" dirty="0">
              <a:solidFill>
                <a:srgbClr val="4B90B5"/>
              </a:solidFill>
            </a:endParaRPr>
          </a:p>
          <a:p>
            <a:pPr marL="285750" indent="-285750"/>
            <a:r>
              <a:rPr lang="fr-FR" sz="1200" dirty="0">
                <a:solidFill>
                  <a:srgbClr val="4B90B5"/>
                </a:solidFill>
              </a:rPr>
              <a:t>Le nombre de personnes doit être limité à</a:t>
            </a:r>
            <a:r>
              <a:rPr lang="fr-FR" sz="1200" dirty="0" smtClean="0">
                <a:solidFill>
                  <a:srgbClr val="4B90B5"/>
                </a:solidFill>
              </a:rPr>
              <a:t> </a:t>
            </a:r>
            <a:r>
              <a:rPr lang="fr-FR" sz="1200" dirty="0">
                <a:solidFill>
                  <a:srgbClr val="4B90B5"/>
                </a:solidFill>
              </a:rPr>
              <a:t>30 pour assurer </a:t>
            </a:r>
            <a:r>
              <a:rPr lang="fr-FR" sz="1200" dirty="0" smtClean="0">
                <a:solidFill>
                  <a:srgbClr val="4B90B5"/>
                </a:solidFill>
              </a:rPr>
              <a:t>l’échange.</a:t>
            </a:r>
            <a:endParaRPr lang="fr-FR" sz="1200" dirty="0">
              <a:solidFill>
                <a:srgbClr val="4B90B5"/>
              </a:solidFill>
            </a:endParaRPr>
          </a:p>
          <a:p>
            <a:pPr marL="285750" indent="-285750">
              <a:buFont typeface="+mj-lt"/>
              <a:buAutoNum type="arabicPeriod"/>
            </a:pPr>
            <a:endParaRPr lang="fr-FR" sz="1200" dirty="0">
              <a:solidFill>
                <a:srgbClr val="4B90B5"/>
              </a:solidFill>
            </a:endParaRPr>
          </a:p>
          <a:p>
            <a:pPr marL="285750" indent="-285750"/>
            <a:r>
              <a:rPr lang="fr-FR" sz="1200" dirty="0">
                <a:solidFill>
                  <a:srgbClr val="4B90B5"/>
                </a:solidFill>
              </a:rPr>
              <a:t>Intégrer </a:t>
            </a:r>
            <a:r>
              <a:rPr lang="fr-FR" sz="1200" dirty="0" smtClean="0">
                <a:solidFill>
                  <a:srgbClr val="4B90B5"/>
                </a:solidFill>
              </a:rPr>
              <a:t>quelques </a:t>
            </a:r>
            <a:r>
              <a:rPr lang="fr-FR" sz="1200" dirty="0" smtClean="0">
                <a:solidFill>
                  <a:srgbClr val="4B90B5"/>
                </a:solidFill>
              </a:rPr>
              <a:t>éléments de </a:t>
            </a:r>
            <a:r>
              <a:rPr lang="fr-FR" sz="1200" dirty="0">
                <a:solidFill>
                  <a:srgbClr val="4B90B5"/>
                </a:solidFill>
              </a:rPr>
              <a:t>planning de la phase </a:t>
            </a:r>
            <a:r>
              <a:rPr lang="fr-FR" sz="1200" dirty="0" smtClean="0">
                <a:solidFill>
                  <a:srgbClr val="4B90B5"/>
                </a:solidFill>
              </a:rPr>
              <a:t>Planifier </a:t>
            </a:r>
            <a:r>
              <a:rPr lang="fr-FR" sz="1200" dirty="0">
                <a:solidFill>
                  <a:srgbClr val="4B90B5"/>
                </a:solidFill>
              </a:rPr>
              <a:t>dans la </a:t>
            </a:r>
            <a:r>
              <a:rPr lang="fr-FR" sz="1200" dirty="0" smtClean="0">
                <a:solidFill>
                  <a:srgbClr val="4B90B5"/>
                </a:solidFill>
              </a:rPr>
              <a:t>présentation, </a:t>
            </a:r>
            <a:r>
              <a:rPr lang="fr-FR" sz="1200" dirty="0">
                <a:solidFill>
                  <a:srgbClr val="4B90B5"/>
                </a:solidFill>
              </a:rPr>
              <a:t>afin d’assurer une </a:t>
            </a:r>
            <a:r>
              <a:rPr lang="fr-FR" sz="1200" dirty="0" smtClean="0">
                <a:solidFill>
                  <a:srgbClr val="4B90B5"/>
                </a:solidFill>
              </a:rPr>
              <a:t>dynamique.</a:t>
            </a:r>
            <a:endParaRPr lang="fr-FR" sz="1200" dirty="0">
              <a:solidFill>
                <a:srgbClr val="4B90B5"/>
              </a:solidFill>
            </a:endParaRPr>
          </a:p>
        </p:txBody>
      </p:sp>
      <p:sp>
        <p:nvSpPr>
          <p:cNvPr id="25" name="Rectangle à coins arrondis 24"/>
          <p:cNvSpPr/>
          <p:nvPr/>
        </p:nvSpPr>
        <p:spPr>
          <a:xfrm>
            <a:off x="6286501" y="2097546"/>
            <a:ext cx="5627266" cy="1174601"/>
          </a:xfrm>
          <a:prstGeom prst="roundRect">
            <a:avLst>
              <a:gd name="adj" fmla="val 10679"/>
            </a:avLst>
          </a:prstGeom>
          <a:ln>
            <a:solidFill>
              <a:srgbClr val="4B90B5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fr-FR" sz="1200">
              <a:solidFill>
                <a:srgbClr val="4B90B5"/>
              </a:solidFill>
            </a:endParaRPr>
          </a:p>
        </p:txBody>
      </p:sp>
      <p:sp>
        <p:nvSpPr>
          <p:cNvPr id="29" name="Pentagone 28"/>
          <p:cNvSpPr/>
          <p:nvPr/>
        </p:nvSpPr>
        <p:spPr>
          <a:xfrm>
            <a:off x="5405889" y="2097546"/>
            <a:ext cx="802711" cy="1174601"/>
          </a:xfrm>
          <a:prstGeom prst="homePlate">
            <a:avLst>
              <a:gd name="adj" fmla="val 23171"/>
            </a:avLst>
          </a:prstGeom>
          <a:solidFill>
            <a:srgbClr val="4B90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lvl="0" algn="ctr"/>
            <a:r>
              <a:rPr lang="fr-FR" sz="1200" dirty="0">
                <a:solidFill>
                  <a:prstClr val="white"/>
                </a:solidFill>
              </a:rPr>
              <a:t>Eléments clés </a:t>
            </a:r>
            <a:r>
              <a:rPr lang="fr-FR" sz="1200" dirty="0" err="1">
                <a:solidFill>
                  <a:prstClr val="white"/>
                </a:solidFill>
              </a:rPr>
              <a:t>a</a:t>
            </a:r>
            <a:r>
              <a:rPr lang="fr-FR" sz="1200" dirty="0">
                <a:solidFill>
                  <a:prstClr val="white"/>
                </a:solidFill>
              </a:rPr>
              <a:t> prendre en compte </a:t>
            </a:r>
          </a:p>
        </p:txBody>
      </p:sp>
      <p:sp>
        <p:nvSpPr>
          <p:cNvPr id="30" name="Rectangle à coins arrondis 29"/>
          <p:cNvSpPr/>
          <p:nvPr/>
        </p:nvSpPr>
        <p:spPr>
          <a:xfrm>
            <a:off x="6286501" y="3807069"/>
            <a:ext cx="5627266" cy="2566291"/>
          </a:xfrm>
          <a:prstGeom prst="roundRect">
            <a:avLst>
              <a:gd name="adj" fmla="val 6712"/>
            </a:avLst>
          </a:prstGeom>
          <a:ln>
            <a:solidFill>
              <a:srgbClr val="4B90B5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fr-FR" sz="1200">
              <a:solidFill>
                <a:srgbClr val="4B90B5"/>
              </a:solidFill>
            </a:endParaRPr>
          </a:p>
        </p:txBody>
      </p:sp>
      <p:sp>
        <p:nvSpPr>
          <p:cNvPr id="32" name="Pentagone 31"/>
          <p:cNvSpPr/>
          <p:nvPr/>
        </p:nvSpPr>
        <p:spPr>
          <a:xfrm>
            <a:off x="5405889" y="3807069"/>
            <a:ext cx="802711" cy="2566291"/>
          </a:xfrm>
          <a:prstGeom prst="homePlate">
            <a:avLst>
              <a:gd name="adj" fmla="val 23171"/>
            </a:avLst>
          </a:prstGeom>
          <a:solidFill>
            <a:srgbClr val="4B90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lvl="0" algn="ctr"/>
            <a:r>
              <a:rPr lang="fr-FR" sz="1200" dirty="0">
                <a:solidFill>
                  <a:prstClr val="white"/>
                </a:solidFill>
              </a:rPr>
              <a:t>Définir les messages à passer ainsi que les questions à anticiper</a:t>
            </a:r>
          </a:p>
        </p:txBody>
      </p:sp>
      <p:pic>
        <p:nvPicPr>
          <p:cNvPr id="15" name="Image 14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419022" y="156282"/>
            <a:ext cx="1524544" cy="1490400"/>
          </a:xfrm>
          <a:prstGeom prst="rect">
            <a:avLst/>
          </a:prstGeom>
        </p:spPr>
      </p:pic>
      <p:sp>
        <p:nvSpPr>
          <p:cNvPr id="16" name="Rectangle à coins arrondis 15"/>
          <p:cNvSpPr/>
          <p:nvPr/>
        </p:nvSpPr>
        <p:spPr>
          <a:xfrm>
            <a:off x="343289" y="1101614"/>
            <a:ext cx="9791333" cy="461010"/>
          </a:xfrm>
          <a:prstGeom prst="roundRect">
            <a:avLst/>
          </a:prstGeom>
          <a:solidFill>
            <a:srgbClr val="4B90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Partager au maximum la stratégie jusqu’à ce qu’elle soit comprise</a:t>
            </a:r>
          </a:p>
        </p:txBody>
      </p:sp>
      <p:sp>
        <p:nvSpPr>
          <p:cNvPr id="18" name="ZoneTexte 17"/>
          <p:cNvSpPr txBox="1"/>
          <p:nvPr/>
        </p:nvSpPr>
        <p:spPr>
          <a:xfrm>
            <a:off x="343291" y="464820"/>
            <a:ext cx="28813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>
                <a:solidFill>
                  <a:srgbClr val="4B90B5"/>
                </a:solidFill>
              </a:rPr>
              <a:t>Fiche Pratique 4 : PARTAGER</a:t>
            </a:r>
          </a:p>
        </p:txBody>
      </p:sp>
      <p:sp>
        <p:nvSpPr>
          <p:cNvPr id="20" name="Triangle isocèle 19"/>
          <p:cNvSpPr/>
          <p:nvPr/>
        </p:nvSpPr>
        <p:spPr>
          <a:xfrm rot="10800000">
            <a:off x="8497467" y="3370578"/>
            <a:ext cx="1205334" cy="338059"/>
          </a:xfrm>
          <a:prstGeom prst="triangle">
            <a:avLst/>
          </a:prstGeom>
          <a:solidFill>
            <a:srgbClr val="4B90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2744140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6705" t="5569" r="8604" b="4006"/>
          <a:stretch/>
        </p:blipFill>
        <p:spPr bwMode="auto">
          <a:xfrm>
            <a:off x="10448822" y="126254"/>
            <a:ext cx="1464945" cy="143637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sp>
        <p:nvSpPr>
          <p:cNvPr id="7" name="Rectangle à coins arrondis 6"/>
          <p:cNvSpPr/>
          <p:nvPr/>
        </p:nvSpPr>
        <p:spPr>
          <a:xfrm>
            <a:off x="343289" y="1101614"/>
            <a:ext cx="9791333" cy="461010"/>
          </a:xfrm>
          <a:prstGeom prst="roundRect">
            <a:avLst/>
          </a:prstGeom>
          <a:solidFill>
            <a:srgbClr val="4B90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Partager au maximum la stratégie jusqu’à ce qu’elle soit comprise</a:t>
            </a:r>
          </a:p>
        </p:txBody>
      </p:sp>
      <p:cxnSp>
        <p:nvCxnSpPr>
          <p:cNvPr id="3" name="Connecteur droit 2"/>
          <p:cNvCxnSpPr/>
          <p:nvPr/>
        </p:nvCxnSpPr>
        <p:spPr>
          <a:xfrm>
            <a:off x="343291" y="940777"/>
            <a:ext cx="9791333" cy="0"/>
          </a:xfrm>
          <a:prstGeom prst="line">
            <a:avLst/>
          </a:prstGeom>
          <a:solidFill>
            <a:srgbClr val="4B90B5"/>
          </a:solidFill>
          <a:ln w="28575">
            <a:solidFill>
              <a:srgbClr val="4B90B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8" name="ZoneTexte 7"/>
          <p:cNvSpPr txBox="1"/>
          <p:nvPr/>
        </p:nvSpPr>
        <p:spPr>
          <a:xfrm>
            <a:off x="343291" y="464820"/>
            <a:ext cx="28813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>
                <a:solidFill>
                  <a:srgbClr val="4B90B5"/>
                </a:solidFill>
              </a:rPr>
              <a:t>Fiche Pratique </a:t>
            </a:r>
            <a:r>
              <a:rPr lang="fr-FR" b="1" dirty="0" smtClean="0">
                <a:solidFill>
                  <a:srgbClr val="4B90B5"/>
                </a:solidFill>
              </a:rPr>
              <a:t>4 </a:t>
            </a:r>
            <a:r>
              <a:rPr lang="fr-FR" b="1" dirty="0">
                <a:solidFill>
                  <a:srgbClr val="4B90B5"/>
                </a:solidFill>
              </a:rPr>
              <a:t>: </a:t>
            </a:r>
            <a:r>
              <a:rPr lang="fr-FR" b="1" dirty="0" smtClean="0">
                <a:solidFill>
                  <a:srgbClr val="4B90B5"/>
                </a:solidFill>
              </a:rPr>
              <a:t>PARTAGER</a:t>
            </a:r>
            <a:endParaRPr lang="fr-FR" b="1" dirty="0">
              <a:solidFill>
                <a:srgbClr val="4B90B5"/>
              </a:solidFill>
            </a:endParaRPr>
          </a:p>
        </p:txBody>
      </p:sp>
      <p:sp>
        <p:nvSpPr>
          <p:cNvPr id="15" name="Pentagone 14"/>
          <p:cNvSpPr/>
          <p:nvPr/>
        </p:nvSpPr>
        <p:spPr>
          <a:xfrm>
            <a:off x="337891" y="2127743"/>
            <a:ext cx="529397" cy="1338450"/>
          </a:xfrm>
          <a:prstGeom prst="homePlate">
            <a:avLst>
              <a:gd name="adj" fmla="val 23171"/>
            </a:avLst>
          </a:prstGeom>
          <a:solidFill>
            <a:srgbClr val="4B90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lvl="0" algn="ctr"/>
            <a:r>
              <a:rPr lang="fr-FR" sz="1200" dirty="0" smtClean="0">
                <a:solidFill>
                  <a:prstClr val="white"/>
                </a:solidFill>
              </a:rPr>
              <a:t>Usage /Pratiques</a:t>
            </a:r>
            <a:endParaRPr lang="fr-FR" sz="1200" dirty="0">
              <a:solidFill>
                <a:prstClr val="white"/>
              </a:solidFill>
            </a:endParaRPr>
          </a:p>
        </p:txBody>
      </p:sp>
      <p:sp>
        <p:nvSpPr>
          <p:cNvPr id="20" name="Pentagone 19"/>
          <p:cNvSpPr/>
          <p:nvPr/>
        </p:nvSpPr>
        <p:spPr>
          <a:xfrm>
            <a:off x="337891" y="5349267"/>
            <a:ext cx="529397" cy="1356064"/>
          </a:xfrm>
          <a:prstGeom prst="homePlate">
            <a:avLst>
              <a:gd name="adj" fmla="val 23171"/>
            </a:avLst>
          </a:prstGeom>
          <a:solidFill>
            <a:srgbClr val="4B90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lvl="0" algn="ctr"/>
            <a:r>
              <a:rPr lang="fr-FR" sz="1200" dirty="0">
                <a:solidFill>
                  <a:prstClr val="white"/>
                </a:solidFill>
              </a:rPr>
              <a:t>Actions</a:t>
            </a:r>
          </a:p>
        </p:txBody>
      </p:sp>
      <p:sp>
        <p:nvSpPr>
          <p:cNvPr id="16" name="Pentagone 15"/>
          <p:cNvSpPr/>
          <p:nvPr/>
        </p:nvSpPr>
        <p:spPr>
          <a:xfrm>
            <a:off x="337891" y="3556789"/>
            <a:ext cx="529397" cy="1338450"/>
          </a:xfrm>
          <a:prstGeom prst="homePlate">
            <a:avLst>
              <a:gd name="adj" fmla="val 23171"/>
            </a:avLst>
          </a:prstGeom>
          <a:solidFill>
            <a:srgbClr val="4B90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lvl="0" algn="ctr"/>
            <a:r>
              <a:rPr lang="fr-FR" sz="1200" dirty="0">
                <a:solidFill>
                  <a:prstClr val="white"/>
                </a:solidFill>
              </a:rPr>
              <a:t>Personnes</a:t>
            </a:r>
          </a:p>
        </p:txBody>
      </p:sp>
      <p:grpSp>
        <p:nvGrpSpPr>
          <p:cNvPr id="12" name="Groupe 11"/>
          <p:cNvGrpSpPr/>
          <p:nvPr/>
        </p:nvGrpSpPr>
        <p:grpSpPr>
          <a:xfrm>
            <a:off x="1685435" y="1646684"/>
            <a:ext cx="4998075" cy="5058647"/>
            <a:chOff x="1203975" y="1646684"/>
            <a:chExt cx="4398348" cy="5058647"/>
          </a:xfrm>
        </p:grpSpPr>
        <p:sp>
          <p:nvSpPr>
            <p:cNvPr id="18" name="Pentagone 17"/>
            <p:cNvSpPr/>
            <p:nvPr/>
          </p:nvSpPr>
          <p:spPr>
            <a:xfrm rot="5400000">
              <a:off x="3207919" y="-357260"/>
              <a:ext cx="390460" cy="4398348"/>
            </a:xfrm>
            <a:prstGeom prst="homePlate">
              <a:avLst>
                <a:gd name="adj" fmla="val 23171"/>
              </a:avLst>
            </a:prstGeom>
            <a:solidFill>
              <a:srgbClr val="4B90B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lvl="0" algn="ctr"/>
              <a:r>
                <a:rPr lang="fr-FR" sz="1200" dirty="0" smtClean="0">
                  <a:solidFill>
                    <a:schemeClr val="bg1"/>
                  </a:solidFill>
                </a:rPr>
                <a:t>Noter les  points </a:t>
              </a:r>
              <a:r>
                <a:rPr lang="fr-FR" sz="1200" dirty="0">
                  <a:solidFill>
                    <a:prstClr val="white"/>
                  </a:solidFill>
                </a:rPr>
                <a:t>positifs</a:t>
              </a:r>
            </a:p>
          </p:txBody>
        </p:sp>
        <p:sp>
          <p:nvSpPr>
            <p:cNvPr id="19" name="Rectangle à coins arrondis 18"/>
            <p:cNvSpPr/>
            <p:nvPr/>
          </p:nvSpPr>
          <p:spPr>
            <a:xfrm>
              <a:off x="1203975" y="2127743"/>
              <a:ext cx="4398348" cy="1338450"/>
            </a:xfrm>
            <a:prstGeom prst="roundRect">
              <a:avLst>
                <a:gd name="adj" fmla="val 7733"/>
              </a:avLst>
            </a:prstGeom>
            <a:ln>
              <a:solidFill>
                <a:srgbClr val="4B90B5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endParaRPr lang="fr-FR" sz="1200">
                <a:solidFill>
                  <a:srgbClr val="4B90B5"/>
                </a:solidFill>
              </a:endParaRPr>
            </a:p>
          </p:txBody>
        </p:sp>
        <p:sp>
          <p:nvSpPr>
            <p:cNvPr id="31" name="Rectangle à coins arrondis 30"/>
            <p:cNvSpPr/>
            <p:nvPr/>
          </p:nvSpPr>
          <p:spPr>
            <a:xfrm>
              <a:off x="1203975" y="5349267"/>
              <a:ext cx="4398348" cy="628488"/>
            </a:xfrm>
            <a:prstGeom prst="roundRect">
              <a:avLst>
                <a:gd name="adj" fmla="val 7733"/>
              </a:avLst>
            </a:prstGeom>
            <a:ln>
              <a:solidFill>
                <a:srgbClr val="4B90B5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endParaRPr lang="fr-FR" sz="1200">
                <a:solidFill>
                  <a:srgbClr val="4B90B5"/>
                </a:solidFill>
              </a:endParaRPr>
            </a:p>
          </p:txBody>
        </p:sp>
        <p:sp>
          <p:nvSpPr>
            <p:cNvPr id="34" name="Rectangle à coins arrondis 33"/>
            <p:cNvSpPr/>
            <p:nvPr/>
          </p:nvSpPr>
          <p:spPr>
            <a:xfrm>
              <a:off x="1203975" y="3556789"/>
              <a:ext cx="4398348" cy="1338450"/>
            </a:xfrm>
            <a:prstGeom prst="roundRect">
              <a:avLst>
                <a:gd name="adj" fmla="val 7733"/>
              </a:avLst>
            </a:prstGeom>
            <a:ln>
              <a:solidFill>
                <a:srgbClr val="4B90B5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endParaRPr lang="fr-FR" sz="1200">
                <a:solidFill>
                  <a:srgbClr val="4B90B5"/>
                </a:solidFill>
              </a:endParaRPr>
            </a:p>
          </p:txBody>
        </p:sp>
        <p:sp>
          <p:nvSpPr>
            <p:cNvPr id="37" name="Rectangle à coins arrondis 36"/>
            <p:cNvSpPr/>
            <p:nvPr/>
          </p:nvSpPr>
          <p:spPr>
            <a:xfrm>
              <a:off x="1203975" y="6076843"/>
              <a:ext cx="4398348" cy="628488"/>
            </a:xfrm>
            <a:prstGeom prst="roundRect">
              <a:avLst>
                <a:gd name="adj" fmla="val 7733"/>
              </a:avLst>
            </a:prstGeom>
            <a:ln>
              <a:solidFill>
                <a:srgbClr val="4B90B5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endParaRPr lang="fr-FR" sz="1200">
                <a:solidFill>
                  <a:srgbClr val="4B90B5"/>
                </a:solidFill>
              </a:endParaRPr>
            </a:p>
          </p:txBody>
        </p:sp>
        <p:sp>
          <p:nvSpPr>
            <p:cNvPr id="10" name="Triangle isocèle 9"/>
            <p:cNvSpPr/>
            <p:nvPr/>
          </p:nvSpPr>
          <p:spPr>
            <a:xfrm rot="10800000">
              <a:off x="2872798" y="4972076"/>
              <a:ext cx="1060704" cy="338059"/>
            </a:xfrm>
            <a:prstGeom prst="triangle">
              <a:avLst/>
            </a:prstGeom>
            <a:solidFill>
              <a:srgbClr val="4B90B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11" name="Groupe 10"/>
          <p:cNvGrpSpPr/>
          <p:nvPr/>
        </p:nvGrpSpPr>
        <p:grpSpPr>
          <a:xfrm>
            <a:off x="6915691" y="1646685"/>
            <a:ext cx="4998076" cy="5058646"/>
            <a:chOff x="5736273" y="1646685"/>
            <a:chExt cx="4398349" cy="5058646"/>
          </a:xfrm>
        </p:grpSpPr>
        <p:sp>
          <p:nvSpPr>
            <p:cNvPr id="23" name="Pentagone 22"/>
            <p:cNvSpPr/>
            <p:nvPr/>
          </p:nvSpPr>
          <p:spPr>
            <a:xfrm rot="5400000">
              <a:off x="7740217" y="-357259"/>
              <a:ext cx="390462" cy="4398349"/>
            </a:xfrm>
            <a:prstGeom prst="homePlate">
              <a:avLst>
                <a:gd name="adj" fmla="val 23171"/>
              </a:avLst>
            </a:prstGeom>
            <a:solidFill>
              <a:srgbClr val="4B90B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lvl="0" algn="ctr"/>
              <a:r>
                <a:rPr lang="fr-FR" sz="1200" dirty="0" smtClean="0">
                  <a:solidFill>
                    <a:schemeClr val="bg1"/>
                  </a:solidFill>
                </a:rPr>
                <a:t>Noter les axes </a:t>
              </a:r>
              <a:r>
                <a:rPr lang="fr-FR" sz="1200" dirty="0">
                  <a:solidFill>
                    <a:prstClr val="white"/>
                  </a:solidFill>
                </a:rPr>
                <a:t>d’amélioration</a:t>
              </a:r>
            </a:p>
          </p:txBody>
        </p:sp>
        <p:sp>
          <p:nvSpPr>
            <p:cNvPr id="26" name="Rectangle à coins arrondis 25"/>
            <p:cNvSpPr/>
            <p:nvPr/>
          </p:nvSpPr>
          <p:spPr>
            <a:xfrm>
              <a:off x="5736273" y="2127743"/>
              <a:ext cx="4398349" cy="1338450"/>
            </a:xfrm>
            <a:prstGeom prst="roundRect">
              <a:avLst>
                <a:gd name="adj" fmla="val 7733"/>
              </a:avLst>
            </a:prstGeom>
            <a:ln>
              <a:solidFill>
                <a:srgbClr val="4B90B5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endParaRPr lang="fr-FR" sz="1200">
                <a:solidFill>
                  <a:srgbClr val="4B90B5"/>
                </a:solidFill>
              </a:endParaRPr>
            </a:p>
          </p:txBody>
        </p:sp>
        <p:sp>
          <p:nvSpPr>
            <p:cNvPr id="33" name="Rectangle à coins arrondis 32"/>
            <p:cNvSpPr/>
            <p:nvPr/>
          </p:nvSpPr>
          <p:spPr>
            <a:xfrm>
              <a:off x="5736273" y="5349267"/>
              <a:ext cx="4398349" cy="628488"/>
            </a:xfrm>
            <a:prstGeom prst="roundRect">
              <a:avLst>
                <a:gd name="adj" fmla="val 7733"/>
              </a:avLst>
            </a:prstGeom>
            <a:ln>
              <a:solidFill>
                <a:srgbClr val="4B90B5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endParaRPr lang="fr-FR" sz="1200">
                <a:solidFill>
                  <a:srgbClr val="4B90B5"/>
                </a:solidFill>
              </a:endParaRPr>
            </a:p>
          </p:txBody>
        </p:sp>
        <p:sp>
          <p:nvSpPr>
            <p:cNvPr id="35" name="Rectangle à coins arrondis 34"/>
            <p:cNvSpPr/>
            <p:nvPr/>
          </p:nvSpPr>
          <p:spPr>
            <a:xfrm>
              <a:off x="5736273" y="3556789"/>
              <a:ext cx="4398349" cy="1338450"/>
            </a:xfrm>
            <a:prstGeom prst="roundRect">
              <a:avLst>
                <a:gd name="adj" fmla="val 7733"/>
              </a:avLst>
            </a:prstGeom>
            <a:ln>
              <a:solidFill>
                <a:srgbClr val="4B90B5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endParaRPr lang="fr-FR" sz="1200">
                <a:solidFill>
                  <a:srgbClr val="4B90B5"/>
                </a:solidFill>
              </a:endParaRPr>
            </a:p>
          </p:txBody>
        </p:sp>
        <p:sp>
          <p:nvSpPr>
            <p:cNvPr id="38" name="Rectangle à coins arrondis 37"/>
            <p:cNvSpPr/>
            <p:nvPr/>
          </p:nvSpPr>
          <p:spPr>
            <a:xfrm>
              <a:off x="5736273" y="6076843"/>
              <a:ext cx="4398349" cy="628488"/>
            </a:xfrm>
            <a:prstGeom prst="roundRect">
              <a:avLst>
                <a:gd name="adj" fmla="val 7733"/>
              </a:avLst>
            </a:prstGeom>
            <a:ln>
              <a:solidFill>
                <a:srgbClr val="4B90B5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endParaRPr lang="fr-FR" sz="1200">
                <a:solidFill>
                  <a:srgbClr val="4B90B5"/>
                </a:solidFill>
              </a:endParaRPr>
            </a:p>
          </p:txBody>
        </p:sp>
        <p:sp>
          <p:nvSpPr>
            <p:cNvPr id="39" name="Triangle isocèle 38"/>
            <p:cNvSpPr/>
            <p:nvPr/>
          </p:nvSpPr>
          <p:spPr>
            <a:xfrm rot="10800000">
              <a:off x="7405095" y="4972076"/>
              <a:ext cx="1060704" cy="338059"/>
            </a:xfrm>
            <a:prstGeom prst="triangle">
              <a:avLst/>
            </a:prstGeom>
            <a:solidFill>
              <a:srgbClr val="4B90B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13" name="Parallélogramme 12"/>
          <p:cNvSpPr/>
          <p:nvPr/>
        </p:nvSpPr>
        <p:spPr>
          <a:xfrm flipH="1">
            <a:off x="786280" y="5350473"/>
            <a:ext cx="756007" cy="671867"/>
          </a:xfrm>
          <a:prstGeom prst="parallelogram">
            <a:avLst>
              <a:gd name="adj" fmla="val 17628"/>
            </a:avLst>
          </a:prstGeom>
          <a:solidFill>
            <a:srgbClr val="4B90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lIns="0" tIns="0" rIns="0" bIns="0" rtlCol="0" anchor="ctr"/>
          <a:lstStyle/>
          <a:p>
            <a:pPr algn="ctr"/>
            <a:r>
              <a:rPr lang="fr-FR" sz="1050" dirty="0">
                <a:solidFill>
                  <a:prstClr val="white"/>
                </a:solidFill>
              </a:rPr>
              <a:t>Etape suivante</a:t>
            </a:r>
          </a:p>
        </p:txBody>
      </p:sp>
      <p:sp>
        <p:nvSpPr>
          <p:cNvPr id="40" name="Parallélogramme 39"/>
          <p:cNvSpPr/>
          <p:nvPr/>
        </p:nvSpPr>
        <p:spPr>
          <a:xfrm flipH="1" flipV="1">
            <a:off x="786280" y="6033463"/>
            <a:ext cx="756007" cy="671867"/>
          </a:xfrm>
          <a:prstGeom prst="parallelogram">
            <a:avLst>
              <a:gd name="adj" fmla="val 17628"/>
            </a:avLst>
          </a:prstGeom>
          <a:solidFill>
            <a:srgbClr val="4B90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lIns="0" tIns="0" rIns="0" bIns="0" rtlCol="0" anchor="ctr"/>
          <a:lstStyle/>
          <a:p>
            <a:pPr algn="ctr"/>
            <a:r>
              <a:rPr lang="fr-FR" sz="1050" dirty="0">
                <a:solidFill>
                  <a:prstClr val="white"/>
                </a:solidFill>
              </a:rPr>
              <a:t>Cycle suivant</a:t>
            </a:r>
          </a:p>
        </p:txBody>
      </p:sp>
    </p:spTree>
    <p:extLst>
      <p:ext uri="{BB962C8B-B14F-4D97-AF65-F5344CB8AC3E}">
        <p14:creationId xmlns:p14="http://schemas.microsoft.com/office/powerpoint/2010/main" xmlns="" val="2967485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37000" y="1331287"/>
            <a:ext cx="4318000" cy="4195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948504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Forme libre 19"/>
          <p:cNvSpPr/>
          <p:nvPr/>
        </p:nvSpPr>
        <p:spPr>
          <a:xfrm>
            <a:off x="343291" y="1646682"/>
            <a:ext cx="1324356" cy="267462"/>
          </a:xfrm>
          <a:custGeom>
            <a:avLst/>
            <a:gdLst>
              <a:gd name="connsiteX0" fmla="*/ 76837 w 1324356"/>
              <a:gd name="connsiteY0" fmla="*/ 0 h 267462"/>
              <a:gd name="connsiteX1" fmla="*/ 1167509 w 1324356"/>
              <a:gd name="connsiteY1" fmla="*/ 0 h 267462"/>
              <a:gd name="connsiteX2" fmla="*/ 1244346 w 1324356"/>
              <a:gd name="connsiteY2" fmla="*/ 76837 h 267462"/>
              <a:gd name="connsiteX3" fmla="*/ 1244346 w 1324356"/>
              <a:gd name="connsiteY3" fmla="*/ 200872 h 267462"/>
              <a:gd name="connsiteX4" fmla="*/ 1248176 w 1324356"/>
              <a:gd name="connsiteY4" fmla="*/ 219839 h 267462"/>
              <a:gd name="connsiteX5" fmla="*/ 1319879 w 1324356"/>
              <a:gd name="connsiteY5" fmla="*/ 267367 h 267462"/>
              <a:gd name="connsiteX6" fmla="*/ 1324356 w 1324356"/>
              <a:gd name="connsiteY6" fmla="*/ 266463 h 267462"/>
              <a:gd name="connsiteX7" fmla="*/ 1324356 w 1324356"/>
              <a:gd name="connsiteY7" fmla="*/ 267461 h 267462"/>
              <a:gd name="connsiteX8" fmla="*/ 1244346 w 1324356"/>
              <a:gd name="connsiteY8" fmla="*/ 267461 h 267462"/>
              <a:gd name="connsiteX9" fmla="*/ 1244346 w 1324356"/>
              <a:gd name="connsiteY9" fmla="*/ 267462 h 267462"/>
              <a:gd name="connsiteX10" fmla="*/ 0 w 1324356"/>
              <a:gd name="connsiteY10" fmla="*/ 267462 h 267462"/>
              <a:gd name="connsiteX11" fmla="*/ 0 w 1324356"/>
              <a:gd name="connsiteY11" fmla="*/ 76837 h 267462"/>
              <a:gd name="connsiteX12" fmla="*/ 76837 w 1324356"/>
              <a:gd name="connsiteY12" fmla="*/ 0 h 2674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324356" h="267462">
                <a:moveTo>
                  <a:pt x="76837" y="0"/>
                </a:moveTo>
                <a:lnTo>
                  <a:pt x="1167509" y="0"/>
                </a:lnTo>
                <a:cubicBezTo>
                  <a:pt x="1209945" y="0"/>
                  <a:pt x="1244346" y="34401"/>
                  <a:pt x="1244346" y="76837"/>
                </a:cubicBezTo>
                <a:lnTo>
                  <a:pt x="1244346" y="200872"/>
                </a:lnTo>
                <a:lnTo>
                  <a:pt x="1248176" y="219839"/>
                </a:lnTo>
                <a:cubicBezTo>
                  <a:pt x="1259989" y="247769"/>
                  <a:pt x="1287646" y="267367"/>
                  <a:pt x="1319879" y="267367"/>
                </a:cubicBezTo>
                <a:lnTo>
                  <a:pt x="1324356" y="266463"/>
                </a:lnTo>
                <a:lnTo>
                  <a:pt x="1324356" y="267461"/>
                </a:lnTo>
                <a:lnTo>
                  <a:pt x="1244346" y="267461"/>
                </a:lnTo>
                <a:lnTo>
                  <a:pt x="1244346" y="267462"/>
                </a:lnTo>
                <a:lnTo>
                  <a:pt x="0" y="267462"/>
                </a:lnTo>
                <a:lnTo>
                  <a:pt x="0" y="76837"/>
                </a:lnTo>
                <a:cubicBezTo>
                  <a:pt x="0" y="34401"/>
                  <a:pt x="34401" y="0"/>
                  <a:pt x="76837" y="0"/>
                </a:cubicBezTo>
                <a:close/>
              </a:path>
            </a:pathLst>
          </a:custGeom>
          <a:solidFill>
            <a:srgbClr val="4B90B5"/>
          </a:solidFill>
          <a:ln>
            <a:solidFill>
              <a:srgbClr val="4B90B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/>
              <a:t>Qui ?</a:t>
            </a:r>
          </a:p>
        </p:txBody>
      </p:sp>
      <p:sp>
        <p:nvSpPr>
          <p:cNvPr id="29" name="Forme libre 28"/>
          <p:cNvSpPr/>
          <p:nvPr/>
        </p:nvSpPr>
        <p:spPr>
          <a:xfrm>
            <a:off x="343289" y="1914143"/>
            <a:ext cx="4868792" cy="1485371"/>
          </a:xfrm>
          <a:custGeom>
            <a:avLst/>
            <a:gdLst>
              <a:gd name="connsiteX0" fmla="*/ 0 w 4868792"/>
              <a:gd name="connsiteY0" fmla="*/ 0 h 1485371"/>
              <a:gd name="connsiteX1" fmla="*/ 150126 w 4868792"/>
              <a:gd name="connsiteY1" fmla="*/ 0 h 1485371"/>
              <a:gd name="connsiteX2" fmla="*/ 914400 w 4868792"/>
              <a:gd name="connsiteY2" fmla="*/ 0 h 1485371"/>
              <a:gd name="connsiteX3" fmla="*/ 4718666 w 4868792"/>
              <a:gd name="connsiteY3" fmla="*/ 0 h 1485371"/>
              <a:gd name="connsiteX4" fmla="*/ 4868792 w 4868792"/>
              <a:gd name="connsiteY4" fmla="*/ 150126 h 1485371"/>
              <a:gd name="connsiteX5" fmla="*/ 4868792 w 4868792"/>
              <a:gd name="connsiteY5" fmla="*/ 1335245 h 1485371"/>
              <a:gd name="connsiteX6" fmla="*/ 4718666 w 4868792"/>
              <a:gd name="connsiteY6" fmla="*/ 1485371 h 1485371"/>
              <a:gd name="connsiteX7" fmla="*/ 150126 w 4868792"/>
              <a:gd name="connsiteY7" fmla="*/ 1485371 h 1485371"/>
              <a:gd name="connsiteX8" fmla="*/ 0 w 4868792"/>
              <a:gd name="connsiteY8" fmla="*/ 1335245 h 1485371"/>
              <a:gd name="connsiteX9" fmla="*/ 0 w 4868792"/>
              <a:gd name="connsiteY9" fmla="*/ 914400 h 1485371"/>
              <a:gd name="connsiteX10" fmla="*/ 0 w 4868792"/>
              <a:gd name="connsiteY10" fmla="*/ 150126 h 14853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4868792" h="1485371">
                <a:moveTo>
                  <a:pt x="0" y="0"/>
                </a:moveTo>
                <a:lnTo>
                  <a:pt x="150126" y="0"/>
                </a:lnTo>
                <a:lnTo>
                  <a:pt x="914400" y="0"/>
                </a:lnTo>
                <a:lnTo>
                  <a:pt x="4718666" y="0"/>
                </a:lnTo>
                <a:cubicBezTo>
                  <a:pt x="4801578" y="0"/>
                  <a:pt x="4868792" y="67214"/>
                  <a:pt x="4868792" y="150126"/>
                </a:cubicBezTo>
                <a:lnTo>
                  <a:pt x="4868792" y="1335245"/>
                </a:lnTo>
                <a:cubicBezTo>
                  <a:pt x="4868792" y="1418157"/>
                  <a:pt x="4801578" y="1485371"/>
                  <a:pt x="4718666" y="1485371"/>
                </a:cubicBezTo>
                <a:lnTo>
                  <a:pt x="150126" y="1485371"/>
                </a:lnTo>
                <a:cubicBezTo>
                  <a:pt x="67214" y="1485371"/>
                  <a:pt x="0" y="1418157"/>
                  <a:pt x="0" y="1335245"/>
                </a:cubicBezTo>
                <a:lnTo>
                  <a:pt x="0" y="914400"/>
                </a:lnTo>
                <a:lnTo>
                  <a:pt x="0" y="150126"/>
                </a:lnTo>
                <a:close/>
              </a:path>
            </a:pathLst>
          </a:custGeom>
          <a:ln>
            <a:solidFill>
              <a:srgbClr val="4B90B5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pPr marL="285750" indent="-285750"/>
            <a:r>
              <a:rPr lang="fr-FR" sz="1200" dirty="0">
                <a:solidFill>
                  <a:srgbClr val="4B90B5"/>
                </a:solidFill>
              </a:rPr>
              <a:t>Le planning se fait par le management de proximité </a:t>
            </a:r>
            <a:r>
              <a:rPr lang="fr-FR" sz="1200" dirty="0" smtClean="0">
                <a:solidFill>
                  <a:srgbClr val="4B90B5"/>
                </a:solidFill>
              </a:rPr>
              <a:t>avec </a:t>
            </a:r>
            <a:r>
              <a:rPr lang="fr-FR" sz="1200" dirty="0">
                <a:solidFill>
                  <a:srgbClr val="4B90B5"/>
                </a:solidFill>
              </a:rPr>
              <a:t>le soutien </a:t>
            </a:r>
            <a:r>
              <a:rPr lang="fr-FR" sz="1200" dirty="0" smtClean="0">
                <a:solidFill>
                  <a:srgbClr val="4B90B5"/>
                </a:solidFill>
              </a:rPr>
              <a:t>des </a:t>
            </a:r>
            <a:r>
              <a:rPr lang="fr-FR" sz="1200" dirty="0" smtClean="0">
                <a:solidFill>
                  <a:srgbClr val="4B90B5"/>
                </a:solidFill>
              </a:rPr>
              <a:t>opérationnels </a:t>
            </a:r>
            <a:r>
              <a:rPr lang="fr-FR" sz="1200" dirty="0" smtClean="0">
                <a:solidFill>
                  <a:srgbClr val="4B90B5"/>
                </a:solidFill>
              </a:rPr>
              <a:t>et </a:t>
            </a:r>
            <a:r>
              <a:rPr lang="fr-FR" sz="1200" dirty="0">
                <a:solidFill>
                  <a:srgbClr val="4B90B5"/>
                </a:solidFill>
              </a:rPr>
              <a:t>de la </a:t>
            </a:r>
            <a:r>
              <a:rPr lang="fr-FR" sz="1200" dirty="0" smtClean="0">
                <a:solidFill>
                  <a:srgbClr val="4B90B5"/>
                </a:solidFill>
              </a:rPr>
              <a:t>direction.</a:t>
            </a:r>
            <a:endParaRPr lang="fr-FR" sz="1200" dirty="0">
              <a:solidFill>
                <a:srgbClr val="4B90B5"/>
              </a:solidFill>
            </a:endParaRPr>
          </a:p>
          <a:p>
            <a:pPr marL="285750" indent="-285750"/>
            <a:r>
              <a:rPr lang="fr-FR" sz="1200" dirty="0">
                <a:solidFill>
                  <a:srgbClr val="4B90B5"/>
                </a:solidFill>
              </a:rPr>
              <a:t>Les opérationnels </a:t>
            </a:r>
            <a:r>
              <a:rPr lang="fr-FR" sz="1200" dirty="0" smtClean="0">
                <a:solidFill>
                  <a:srgbClr val="4B90B5"/>
                </a:solidFill>
              </a:rPr>
              <a:t>présents sont </a:t>
            </a:r>
            <a:r>
              <a:rPr lang="fr-FR" sz="1200" dirty="0" smtClean="0">
                <a:solidFill>
                  <a:srgbClr val="4B90B5"/>
                </a:solidFill>
              </a:rPr>
              <a:t>des </a:t>
            </a:r>
            <a:r>
              <a:rPr lang="fr-FR" sz="1200" dirty="0">
                <a:solidFill>
                  <a:srgbClr val="4B90B5"/>
                </a:solidFill>
              </a:rPr>
              <a:t>volontaires et des personnes pré-identifiés </a:t>
            </a:r>
            <a:r>
              <a:rPr lang="fr-FR" sz="1200" dirty="0" smtClean="0">
                <a:solidFill>
                  <a:srgbClr val="4B90B5"/>
                </a:solidFill>
              </a:rPr>
              <a:t>comme étant </a:t>
            </a:r>
            <a:r>
              <a:rPr lang="fr-FR" sz="1200" dirty="0" smtClean="0">
                <a:solidFill>
                  <a:srgbClr val="4B90B5"/>
                </a:solidFill>
              </a:rPr>
              <a:t>motrices lors </a:t>
            </a:r>
            <a:r>
              <a:rPr lang="fr-FR" sz="1200" dirty="0" smtClean="0">
                <a:solidFill>
                  <a:srgbClr val="4B90B5"/>
                </a:solidFill>
              </a:rPr>
              <a:t>des étapes </a:t>
            </a:r>
            <a:r>
              <a:rPr lang="fr-FR" sz="1200" dirty="0" smtClean="0">
                <a:solidFill>
                  <a:srgbClr val="4B90B5"/>
                </a:solidFill>
              </a:rPr>
              <a:t>précédentes.</a:t>
            </a:r>
            <a:endParaRPr lang="fr-FR" sz="1200" dirty="0">
              <a:solidFill>
                <a:srgbClr val="4B90B5"/>
              </a:solidFill>
            </a:endParaRPr>
          </a:p>
          <a:p>
            <a:pPr marL="285750" indent="-285750"/>
            <a:r>
              <a:rPr lang="fr-FR" sz="1200" dirty="0" smtClean="0">
                <a:solidFill>
                  <a:srgbClr val="4B90B5"/>
                </a:solidFill>
              </a:rPr>
              <a:t>La </a:t>
            </a:r>
            <a:r>
              <a:rPr lang="fr-FR" sz="1200" dirty="0">
                <a:solidFill>
                  <a:srgbClr val="4B90B5"/>
                </a:solidFill>
              </a:rPr>
              <a:t>direction a une posture </a:t>
            </a:r>
            <a:r>
              <a:rPr lang="fr-FR" sz="1200" dirty="0" smtClean="0">
                <a:solidFill>
                  <a:srgbClr val="4B90B5"/>
                </a:solidFill>
              </a:rPr>
              <a:t>essentielle </a:t>
            </a:r>
            <a:r>
              <a:rPr lang="fr-FR" sz="1200" dirty="0">
                <a:solidFill>
                  <a:srgbClr val="4B90B5"/>
                </a:solidFill>
              </a:rPr>
              <a:t>de membre </a:t>
            </a:r>
            <a:r>
              <a:rPr lang="fr-FR" sz="1200" dirty="0" smtClean="0">
                <a:solidFill>
                  <a:srgbClr val="4B90B5"/>
                </a:solidFill>
              </a:rPr>
              <a:t>d’équipe, notamment </a:t>
            </a:r>
            <a:r>
              <a:rPr lang="fr-FR" sz="1200" dirty="0" smtClean="0">
                <a:solidFill>
                  <a:srgbClr val="4B90B5"/>
                </a:solidFill>
              </a:rPr>
              <a:t>pour l’allocation des </a:t>
            </a:r>
            <a:r>
              <a:rPr lang="fr-FR" sz="1200" dirty="0" smtClean="0">
                <a:solidFill>
                  <a:srgbClr val="4B90B5"/>
                </a:solidFill>
              </a:rPr>
              <a:t>ressources.</a:t>
            </a:r>
            <a:endParaRPr lang="fr-FR" sz="1200" dirty="0">
              <a:solidFill>
                <a:srgbClr val="4B90B5"/>
              </a:solidFill>
            </a:endParaRPr>
          </a:p>
        </p:txBody>
      </p:sp>
      <p:sp>
        <p:nvSpPr>
          <p:cNvPr id="26" name="Forme libre 25"/>
          <p:cNvSpPr/>
          <p:nvPr/>
        </p:nvSpPr>
        <p:spPr>
          <a:xfrm>
            <a:off x="343289" y="6131282"/>
            <a:ext cx="4868792" cy="574253"/>
          </a:xfrm>
          <a:custGeom>
            <a:avLst/>
            <a:gdLst>
              <a:gd name="connsiteX0" fmla="*/ 0 w 4868792"/>
              <a:gd name="connsiteY0" fmla="*/ 0 h 574253"/>
              <a:gd name="connsiteX1" fmla="*/ 914400 w 4868792"/>
              <a:gd name="connsiteY1" fmla="*/ 0 h 574253"/>
              <a:gd name="connsiteX2" fmla="*/ 914400 w 4868792"/>
              <a:gd name="connsiteY2" fmla="*/ 2818 h 574253"/>
              <a:gd name="connsiteX3" fmla="*/ 4773551 w 4868792"/>
              <a:gd name="connsiteY3" fmla="*/ 2818 h 574253"/>
              <a:gd name="connsiteX4" fmla="*/ 4868792 w 4868792"/>
              <a:gd name="connsiteY4" fmla="*/ 98059 h 574253"/>
              <a:gd name="connsiteX5" fmla="*/ 4868792 w 4868792"/>
              <a:gd name="connsiteY5" fmla="*/ 479012 h 574253"/>
              <a:gd name="connsiteX6" fmla="*/ 4773551 w 4868792"/>
              <a:gd name="connsiteY6" fmla="*/ 574253 h 574253"/>
              <a:gd name="connsiteX7" fmla="*/ 95241 w 4868792"/>
              <a:gd name="connsiteY7" fmla="*/ 574253 h 574253"/>
              <a:gd name="connsiteX8" fmla="*/ 0 w 4868792"/>
              <a:gd name="connsiteY8" fmla="*/ 479012 h 574253"/>
              <a:gd name="connsiteX9" fmla="*/ 0 w 4868792"/>
              <a:gd name="connsiteY9" fmla="*/ 354338 h 574253"/>
              <a:gd name="connsiteX10" fmla="*/ 0 w 4868792"/>
              <a:gd name="connsiteY10" fmla="*/ 98059 h 5742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4868792" h="574253">
                <a:moveTo>
                  <a:pt x="0" y="0"/>
                </a:moveTo>
                <a:lnTo>
                  <a:pt x="914400" y="0"/>
                </a:lnTo>
                <a:lnTo>
                  <a:pt x="914400" y="2818"/>
                </a:lnTo>
                <a:lnTo>
                  <a:pt x="4773551" y="2818"/>
                </a:lnTo>
                <a:cubicBezTo>
                  <a:pt x="4826151" y="2818"/>
                  <a:pt x="4868792" y="45459"/>
                  <a:pt x="4868792" y="98059"/>
                </a:cubicBezTo>
                <a:lnTo>
                  <a:pt x="4868792" y="479012"/>
                </a:lnTo>
                <a:cubicBezTo>
                  <a:pt x="4868792" y="531612"/>
                  <a:pt x="4826151" y="574253"/>
                  <a:pt x="4773551" y="574253"/>
                </a:cubicBezTo>
                <a:lnTo>
                  <a:pt x="95241" y="574253"/>
                </a:lnTo>
                <a:cubicBezTo>
                  <a:pt x="42641" y="574253"/>
                  <a:pt x="0" y="531612"/>
                  <a:pt x="0" y="479012"/>
                </a:cubicBezTo>
                <a:lnTo>
                  <a:pt x="0" y="354338"/>
                </a:lnTo>
                <a:lnTo>
                  <a:pt x="0" y="98059"/>
                </a:lnTo>
                <a:close/>
              </a:path>
            </a:pathLst>
          </a:custGeom>
          <a:ln>
            <a:solidFill>
              <a:srgbClr val="4B90B5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pPr marL="176213" indent="-176213"/>
            <a:r>
              <a:rPr lang="fr-FR" sz="1200" dirty="0" smtClean="0">
                <a:solidFill>
                  <a:srgbClr val="4B90B5"/>
                </a:solidFill>
              </a:rPr>
              <a:t>Sur le lieu de travail ou lieu de </a:t>
            </a:r>
            <a:r>
              <a:rPr lang="fr-FR" sz="1200" dirty="0" smtClean="0">
                <a:solidFill>
                  <a:srgbClr val="4B90B5"/>
                </a:solidFill>
              </a:rPr>
              <a:t>l’action.</a:t>
            </a:r>
            <a:endParaRPr lang="fr-FR" sz="1200" dirty="0">
              <a:solidFill>
                <a:srgbClr val="4B90B5"/>
              </a:solidFill>
            </a:endParaRP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5400000">
            <a:off x="1760288" y="2786626"/>
            <a:ext cx="1391162" cy="3419462"/>
          </a:xfrm>
          <a:prstGeom prst="rect">
            <a:avLst/>
          </a:prstGeom>
        </p:spPr>
      </p:pic>
      <p:sp>
        <p:nvSpPr>
          <p:cNvPr id="22" name="Forme libre 21"/>
          <p:cNvSpPr/>
          <p:nvPr/>
        </p:nvSpPr>
        <p:spPr>
          <a:xfrm>
            <a:off x="343289" y="3754085"/>
            <a:ext cx="4868792" cy="2025444"/>
          </a:xfrm>
          <a:custGeom>
            <a:avLst/>
            <a:gdLst>
              <a:gd name="connsiteX0" fmla="*/ 0 w 4868792"/>
              <a:gd name="connsiteY0" fmla="*/ 0 h 2025444"/>
              <a:gd name="connsiteX1" fmla="*/ 408551 w 4868792"/>
              <a:gd name="connsiteY1" fmla="*/ 0 h 2025444"/>
              <a:gd name="connsiteX2" fmla="*/ 408551 w 4868792"/>
              <a:gd name="connsiteY2" fmla="*/ 1 h 2025444"/>
              <a:gd name="connsiteX3" fmla="*/ 4750911 w 4868792"/>
              <a:gd name="connsiteY3" fmla="*/ 1 h 2025444"/>
              <a:gd name="connsiteX4" fmla="*/ 4868792 w 4868792"/>
              <a:gd name="connsiteY4" fmla="*/ 117882 h 2025444"/>
              <a:gd name="connsiteX5" fmla="*/ 4868792 w 4868792"/>
              <a:gd name="connsiteY5" fmla="*/ 1907563 h 2025444"/>
              <a:gd name="connsiteX6" fmla="*/ 4750911 w 4868792"/>
              <a:gd name="connsiteY6" fmla="*/ 2025444 h 2025444"/>
              <a:gd name="connsiteX7" fmla="*/ 117881 w 4868792"/>
              <a:gd name="connsiteY7" fmla="*/ 2025444 h 2025444"/>
              <a:gd name="connsiteX8" fmla="*/ 0 w 4868792"/>
              <a:gd name="connsiteY8" fmla="*/ 1907563 h 2025444"/>
              <a:gd name="connsiteX9" fmla="*/ 0 w 4868792"/>
              <a:gd name="connsiteY9" fmla="*/ 318564 h 2025444"/>
              <a:gd name="connsiteX10" fmla="*/ 0 w 4868792"/>
              <a:gd name="connsiteY10" fmla="*/ 117882 h 20254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4868792" h="2025444">
                <a:moveTo>
                  <a:pt x="0" y="0"/>
                </a:moveTo>
                <a:lnTo>
                  <a:pt x="408551" y="0"/>
                </a:lnTo>
                <a:lnTo>
                  <a:pt x="408551" y="1"/>
                </a:lnTo>
                <a:lnTo>
                  <a:pt x="4750911" y="1"/>
                </a:lnTo>
                <a:cubicBezTo>
                  <a:pt x="4816015" y="1"/>
                  <a:pt x="4868792" y="52778"/>
                  <a:pt x="4868792" y="117882"/>
                </a:cubicBezTo>
                <a:lnTo>
                  <a:pt x="4868792" y="1907563"/>
                </a:lnTo>
                <a:cubicBezTo>
                  <a:pt x="4868792" y="1972667"/>
                  <a:pt x="4816015" y="2025444"/>
                  <a:pt x="4750911" y="2025444"/>
                </a:cubicBezTo>
                <a:lnTo>
                  <a:pt x="117881" y="2025444"/>
                </a:lnTo>
                <a:cubicBezTo>
                  <a:pt x="52777" y="2025444"/>
                  <a:pt x="0" y="1972667"/>
                  <a:pt x="0" y="1907563"/>
                </a:cubicBezTo>
                <a:lnTo>
                  <a:pt x="0" y="318564"/>
                </a:lnTo>
                <a:lnTo>
                  <a:pt x="0" y="117882"/>
                </a:lnTo>
                <a:close/>
              </a:path>
            </a:pathLst>
          </a:custGeom>
          <a:noFill/>
          <a:ln>
            <a:solidFill>
              <a:srgbClr val="4B90B5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b"/>
          <a:lstStyle/>
          <a:p>
            <a:pPr marL="285750" indent="-285750"/>
            <a:r>
              <a:rPr lang="fr-FR" sz="1200" dirty="0" smtClean="0">
                <a:solidFill>
                  <a:srgbClr val="4B90B5"/>
                </a:solidFill>
              </a:rPr>
              <a:t>R</a:t>
            </a:r>
            <a:r>
              <a:rPr lang="fr-FR" sz="1200" dirty="0" smtClean="0">
                <a:solidFill>
                  <a:srgbClr val="4B90B5"/>
                </a:solidFill>
              </a:rPr>
              <a:t>apidement, dès l’étape Partager, </a:t>
            </a:r>
            <a:r>
              <a:rPr lang="fr-FR" sz="1200" dirty="0" smtClean="0">
                <a:solidFill>
                  <a:srgbClr val="4B90B5"/>
                </a:solidFill>
              </a:rPr>
              <a:t>pour que les orientations soient claires </a:t>
            </a:r>
            <a:r>
              <a:rPr lang="fr-FR" sz="1200" dirty="0" smtClean="0">
                <a:solidFill>
                  <a:srgbClr val="4B90B5"/>
                </a:solidFill>
              </a:rPr>
              <a:t>pour chacun.</a:t>
            </a:r>
            <a:endParaRPr lang="fr-FR" sz="1200" dirty="0">
              <a:solidFill>
                <a:srgbClr val="4B90B5"/>
              </a:solidFill>
            </a:endParaRPr>
          </a:p>
        </p:txBody>
      </p:sp>
      <p:pic>
        <p:nvPicPr>
          <p:cNvPr id="21" name="Image 20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411340" y="96342"/>
            <a:ext cx="1539908" cy="1496194"/>
          </a:xfrm>
          <a:prstGeom prst="rect">
            <a:avLst/>
          </a:prstGeom>
        </p:spPr>
      </p:pic>
      <p:sp>
        <p:nvSpPr>
          <p:cNvPr id="7" name="Rectangle à coins arrondis 6"/>
          <p:cNvSpPr/>
          <p:nvPr/>
        </p:nvSpPr>
        <p:spPr>
          <a:xfrm>
            <a:off x="343289" y="1101614"/>
            <a:ext cx="9791333" cy="461010"/>
          </a:xfrm>
          <a:prstGeom prst="roundRect">
            <a:avLst/>
          </a:prstGeom>
          <a:solidFill>
            <a:srgbClr val="4B90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Planifier la mise en place avec une première responsabilisation des équipes</a:t>
            </a:r>
          </a:p>
        </p:txBody>
      </p:sp>
      <p:cxnSp>
        <p:nvCxnSpPr>
          <p:cNvPr id="3" name="Connecteur droit 2"/>
          <p:cNvCxnSpPr/>
          <p:nvPr/>
        </p:nvCxnSpPr>
        <p:spPr>
          <a:xfrm>
            <a:off x="343291" y="940777"/>
            <a:ext cx="9791333" cy="0"/>
          </a:xfrm>
          <a:prstGeom prst="line">
            <a:avLst/>
          </a:prstGeom>
          <a:solidFill>
            <a:srgbClr val="4B90B5"/>
          </a:solidFill>
          <a:ln w="28575">
            <a:solidFill>
              <a:srgbClr val="4B90B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8" name="ZoneTexte 7"/>
          <p:cNvSpPr txBox="1"/>
          <p:nvPr/>
        </p:nvSpPr>
        <p:spPr>
          <a:xfrm>
            <a:off x="343291" y="464820"/>
            <a:ext cx="28673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>
                <a:solidFill>
                  <a:srgbClr val="4B90B5"/>
                </a:solidFill>
              </a:rPr>
              <a:t>Fiche Pratique 5 : PLANIFIER</a:t>
            </a:r>
          </a:p>
        </p:txBody>
      </p:sp>
      <p:sp>
        <p:nvSpPr>
          <p:cNvPr id="9" name="Rectangle à coins arrondis 8"/>
          <p:cNvSpPr/>
          <p:nvPr/>
        </p:nvSpPr>
        <p:spPr>
          <a:xfrm>
            <a:off x="6286501" y="1914143"/>
            <a:ext cx="5627266" cy="701640"/>
          </a:xfrm>
          <a:prstGeom prst="roundRect">
            <a:avLst/>
          </a:prstGeom>
          <a:ln>
            <a:solidFill>
              <a:srgbClr val="4B90B5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fr-FR" sz="1200">
              <a:solidFill>
                <a:srgbClr val="4B90B5"/>
              </a:solidFill>
            </a:endParaRPr>
          </a:p>
        </p:txBody>
      </p:sp>
      <p:sp>
        <p:nvSpPr>
          <p:cNvPr id="10" name="Pentagone 9"/>
          <p:cNvSpPr/>
          <p:nvPr/>
        </p:nvSpPr>
        <p:spPr>
          <a:xfrm>
            <a:off x="5405889" y="1876301"/>
            <a:ext cx="802711" cy="783772"/>
          </a:xfrm>
          <a:prstGeom prst="homePlate">
            <a:avLst>
              <a:gd name="adj" fmla="val 23171"/>
            </a:avLst>
          </a:prstGeom>
          <a:solidFill>
            <a:srgbClr val="4B90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lvl="0" algn="ctr"/>
            <a:r>
              <a:rPr lang="fr-FR" sz="1200" dirty="0" smtClean="0">
                <a:solidFill>
                  <a:prstClr val="white"/>
                </a:solidFill>
              </a:rPr>
              <a:t>P</a:t>
            </a:r>
            <a:r>
              <a:rPr lang="fr-FR" sz="1200" dirty="0" smtClean="0">
                <a:solidFill>
                  <a:prstClr val="white"/>
                </a:solidFill>
              </a:rPr>
              <a:t>ersonnes  pré-identifiées </a:t>
            </a:r>
            <a:endParaRPr lang="fr-FR" sz="1200" dirty="0">
              <a:solidFill>
                <a:prstClr val="white"/>
              </a:solidFill>
            </a:endParaRPr>
          </a:p>
        </p:txBody>
      </p:sp>
      <p:sp>
        <p:nvSpPr>
          <p:cNvPr id="17" name="Forme libre 16"/>
          <p:cNvSpPr/>
          <p:nvPr/>
        </p:nvSpPr>
        <p:spPr>
          <a:xfrm>
            <a:off x="343291" y="3486624"/>
            <a:ext cx="1324356" cy="267462"/>
          </a:xfrm>
          <a:custGeom>
            <a:avLst/>
            <a:gdLst>
              <a:gd name="connsiteX0" fmla="*/ 76837 w 1324356"/>
              <a:gd name="connsiteY0" fmla="*/ 0 h 267462"/>
              <a:gd name="connsiteX1" fmla="*/ 1167509 w 1324356"/>
              <a:gd name="connsiteY1" fmla="*/ 0 h 267462"/>
              <a:gd name="connsiteX2" fmla="*/ 1244346 w 1324356"/>
              <a:gd name="connsiteY2" fmla="*/ 76837 h 267462"/>
              <a:gd name="connsiteX3" fmla="*/ 1244346 w 1324356"/>
              <a:gd name="connsiteY3" fmla="*/ 200872 h 267462"/>
              <a:gd name="connsiteX4" fmla="*/ 1248176 w 1324356"/>
              <a:gd name="connsiteY4" fmla="*/ 219839 h 267462"/>
              <a:gd name="connsiteX5" fmla="*/ 1319879 w 1324356"/>
              <a:gd name="connsiteY5" fmla="*/ 267367 h 267462"/>
              <a:gd name="connsiteX6" fmla="*/ 1324356 w 1324356"/>
              <a:gd name="connsiteY6" fmla="*/ 266463 h 267462"/>
              <a:gd name="connsiteX7" fmla="*/ 1324356 w 1324356"/>
              <a:gd name="connsiteY7" fmla="*/ 267461 h 267462"/>
              <a:gd name="connsiteX8" fmla="*/ 1244346 w 1324356"/>
              <a:gd name="connsiteY8" fmla="*/ 267461 h 267462"/>
              <a:gd name="connsiteX9" fmla="*/ 1244346 w 1324356"/>
              <a:gd name="connsiteY9" fmla="*/ 267462 h 267462"/>
              <a:gd name="connsiteX10" fmla="*/ 0 w 1324356"/>
              <a:gd name="connsiteY10" fmla="*/ 267462 h 267462"/>
              <a:gd name="connsiteX11" fmla="*/ 0 w 1324356"/>
              <a:gd name="connsiteY11" fmla="*/ 76837 h 267462"/>
              <a:gd name="connsiteX12" fmla="*/ 76837 w 1324356"/>
              <a:gd name="connsiteY12" fmla="*/ 0 h 2674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324356" h="267462">
                <a:moveTo>
                  <a:pt x="76837" y="0"/>
                </a:moveTo>
                <a:lnTo>
                  <a:pt x="1167509" y="0"/>
                </a:lnTo>
                <a:cubicBezTo>
                  <a:pt x="1209945" y="0"/>
                  <a:pt x="1244346" y="34401"/>
                  <a:pt x="1244346" y="76837"/>
                </a:cubicBezTo>
                <a:lnTo>
                  <a:pt x="1244346" y="200872"/>
                </a:lnTo>
                <a:lnTo>
                  <a:pt x="1248176" y="219839"/>
                </a:lnTo>
                <a:cubicBezTo>
                  <a:pt x="1259989" y="247769"/>
                  <a:pt x="1287646" y="267367"/>
                  <a:pt x="1319879" y="267367"/>
                </a:cubicBezTo>
                <a:lnTo>
                  <a:pt x="1324356" y="266463"/>
                </a:lnTo>
                <a:lnTo>
                  <a:pt x="1324356" y="267461"/>
                </a:lnTo>
                <a:lnTo>
                  <a:pt x="1244346" y="267461"/>
                </a:lnTo>
                <a:lnTo>
                  <a:pt x="1244346" y="267462"/>
                </a:lnTo>
                <a:lnTo>
                  <a:pt x="0" y="267462"/>
                </a:lnTo>
                <a:lnTo>
                  <a:pt x="0" y="76837"/>
                </a:lnTo>
                <a:cubicBezTo>
                  <a:pt x="0" y="34401"/>
                  <a:pt x="34401" y="0"/>
                  <a:pt x="76837" y="0"/>
                </a:cubicBezTo>
                <a:close/>
              </a:path>
            </a:pathLst>
          </a:custGeom>
          <a:solidFill>
            <a:srgbClr val="4B90B5"/>
          </a:solidFill>
          <a:ln>
            <a:solidFill>
              <a:srgbClr val="4B90B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/>
              <a:t>Quand ?</a:t>
            </a:r>
          </a:p>
        </p:txBody>
      </p:sp>
      <p:sp>
        <p:nvSpPr>
          <p:cNvPr id="23" name="Pentagone 22"/>
          <p:cNvSpPr/>
          <p:nvPr/>
        </p:nvSpPr>
        <p:spPr>
          <a:xfrm>
            <a:off x="5405889" y="3754085"/>
            <a:ext cx="802711" cy="2025444"/>
          </a:xfrm>
          <a:prstGeom prst="homePlate">
            <a:avLst>
              <a:gd name="adj" fmla="val 23171"/>
            </a:avLst>
          </a:prstGeom>
          <a:solidFill>
            <a:srgbClr val="4B90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lvl="0" algn="ctr"/>
            <a:r>
              <a:rPr lang="fr-FR" sz="1200" dirty="0">
                <a:solidFill>
                  <a:prstClr val="white"/>
                </a:solidFill>
              </a:rPr>
              <a:t>Définir le planning de </a:t>
            </a:r>
            <a:r>
              <a:rPr lang="fr-FR" sz="1200" dirty="0" smtClean="0">
                <a:solidFill>
                  <a:prstClr val="white"/>
                </a:solidFill>
              </a:rPr>
              <a:t>s </a:t>
            </a:r>
            <a:r>
              <a:rPr lang="fr-FR" sz="1200" i="1" dirty="0" smtClean="0">
                <a:solidFill>
                  <a:prstClr val="white"/>
                </a:solidFill>
              </a:rPr>
              <a:t>workshops</a:t>
            </a:r>
            <a:r>
              <a:rPr lang="fr-FR" sz="1200" dirty="0" smtClean="0">
                <a:solidFill>
                  <a:prstClr val="white"/>
                </a:solidFill>
              </a:rPr>
              <a:t> de planification</a:t>
            </a:r>
            <a:endParaRPr lang="fr-FR" sz="1200" dirty="0">
              <a:solidFill>
                <a:prstClr val="white"/>
              </a:solidFill>
            </a:endParaRPr>
          </a:p>
        </p:txBody>
      </p:sp>
      <p:sp>
        <p:nvSpPr>
          <p:cNvPr id="24" name="Rectangle à coins arrondis 23"/>
          <p:cNvSpPr/>
          <p:nvPr/>
        </p:nvSpPr>
        <p:spPr>
          <a:xfrm>
            <a:off x="6286501" y="3754085"/>
            <a:ext cx="5627266" cy="2025444"/>
          </a:xfrm>
          <a:prstGeom prst="roundRect">
            <a:avLst>
              <a:gd name="adj" fmla="val 6133"/>
            </a:avLst>
          </a:prstGeom>
          <a:ln>
            <a:solidFill>
              <a:srgbClr val="4B90B5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fr-FR" sz="1200">
              <a:solidFill>
                <a:srgbClr val="4B90B5"/>
              </a:solidFill>
            </a:endParaRPr>
          </a:p>
        </p:txBody>
      </p:sp>
      <p:sp>
        <p:nvSpPr>
          <p:cNvPr id="32" name="Forme libre 31"/>
          <p:cNvSpPr/>
          <p:nvPr/>
        </p:nvSpPr>
        <p:spPr>
          <a:xfrm>
            <a:off x="343291" y="5863820"/>
            <a:ext cx="1324356" cy="267462"/>
          </a:xfrm>
          <a:custGeom>
            <a:avLst/>
            <a:gdLst>
              <a:gd name="connsiteX0" fmla="*/ 76837 w 1324356"/>
              <a:gd name="connsiteY0" fmla="*/ 0 h 267462"/>
              <a:gd name="connsiteX1" fmla="*/ 1167509 w 1324356"/>
              <a:gd name="connsiteY1" fmla="*/ 0 h 267462"/>
              <a:gd name="connsiteX2" fmla="*/ 1244346 w 1324356"/>
              <a:gd name="connsiteY2" fmla="*/ 76837 h 267462"/>
              <a:gd name="connsiteX3" fmla="*/ 1244346 w 1324356"/>
              <a:gd name="connsiteY3" fmla="*/ 200872 h 267462"/>
              <a:gd name="connsiteX4" fmla="*/ 1248176 w 1324356"/>
              <a:gd name="connsiteY4" fmla="*/ 219839 h 267462"/>
              <a:gd name="connsiteX5" fmla="*/ 1319879 w 1324356"/>
              <a:gd name="connsiteY5" fmla="*/ 267367 h 267462"/>
              <a:gd name="connsiteX6" fmla="*/ 1324356 w 1324356"/>
              <a:gd name="connsiteY6" fmla="*/ 266463 h 267462"/>
              <a:gd name="connsiteX7" fmla="*/ 1324356 w 1324356"/>
              <a:gd name="connsiteY7" fmla="*/ 267461 h 267462"/>
              <a:gd name="connsiteX8" fmla="*/ 1244346 w 1324356"/>
              <a:gd name="connsiteY8" fmla="*/ 267461 h 267462"/>
              <a:gd name="connsiteX9" fmla="*/ 1244346 w 1324356"/>
              <a:gd name="connsiteY9" fmla="*/ 267462 h 267462"/>
              <a:gd name="connsiteX10" fmla="*/ 0 w 1324356"/>
              <a:gd name="connsiteY10" fmla="*/ 267462 h 267462"/>
              <a:gd name="connsiteX11" fmla="*/ 0 w 1324356"/>
              <a:gd name="connsiteY11" fmla="*/ 76837 h 267462"/>
              <a:gd name="connsiteX12" fmla="*/ 76837 w 1324356"/>
              <a:gd name="connsiteY12" fmla="*/ 0 h 2674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324356" h="267462">
                <a:moveTo>
                  <a:pt x="76837" y="0"/>
                </a:moveTo>
                <a:lnTo>
                  <a:pt x="1167509" y="0"/>
                </a:lnTo>
                <a:cubicBezTo>
                  <a:pt x="1209945" y="0"/>
                  <a:pt x="1244346" y="34401"/>
                  <a:pt x="1244346" y="76837"/>
                </a:cubicBezTo>
                <a:lnTo>
                  <a:pt x="1244346" y="200872"/>
                </a:lnTo>
                <a:lnTo>
                  <a:pt x="1248176" y="219839"/>
                </a:lnTo>
                <a:cubicBezTo>
                  <a:pt x="1259989" y="247769"/>
                  <a:pt x="1287646" y="267367"/>
                  <a:pt x="1319879" y="267367"/>
                </a:cubicBezTo>
                <a:lnTo>
                  <a:pt x="1324356" y="266463"/>
                </a:lnTo>
                <a:lnTo>
                  <a:pt x="1324356" y="267461"/>
                </a:lnTo>
                <a:lnTo>
                  <a:pt x="1244346" y="267461"/>
                </a:lnTo>
                <a:lnTo>
                  <a:pt x="1244346" y="267462"/>
                </a:lnTo>
                <a:lnTo>
                  <a:pt x="0" y="267462"/>
                </a:lnTo>
                <a:lnTo>
                  <a:pt x="0" y="76837"/>
                </a:lnTo>
                <a:cubicBezTo>
                  <a:pt x="0" y="34401"/>
                  <a:pt x="34401" y="0"/>
                  <a:pt x="76837" y="0"/>
                </a:cubicBezTo>
                <a:close/>
              </a:path>
            </a:pathLst>
          </a:custGeom>
          <a:solidFill>
            <a:srgbClr val="4B90B5"/>
          </a:solidFill>
          <a:ln>
            <a:solidFill>
              <a:srgbClr val="4B90B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/>
              <a:t>Où ?</a:t>
            </a:r>
          </a:p>
        </p:txBody>
      </p:sp>
      <p:sp>
        <p:nvSpPr>
          <p:cNvPr id="33" name="Rectangle à coins arrondis 32"/>
          <p:cNvSpPr/>
          <p:nvPr/>
        </p:nvSpPr>
        <p:spPr>
          <a:xfrm>
            <a:off x="6286501" y="6134100"/>
            <a:ext cx="5627266" cy="571435"/>
          </a:xfrm>
          <a:prstGeom prst="roundRect">
            <a:avLst/>
          </a:prstGeom>
          <a:ln>
            <a:solidFill>
              <a:srgbClr val="4B90B5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fr-FR" sz="1200">
              <a:solidFill>
                <a:srgbClr val="4B90B5"/>
              </a:solidFill>
            </a:endParaRPr>
          </a:p>
        </p:txBody>
      </p:sp>
      <p:sp>
        <p:nvSpPr>
          <p:cNvPr id="34" name="Pentagone 33"/>
          <p:cNvSpPr/>
          <p:nvPr/>
        </p:nvSpPr>
        <p:spPr>
          <a:xfrm>
            <a:off x="5405889" y="6131281"/>
            <a:ext cx="802711" cy="574253"/>
          </a:xfrm>
          <a:prstGeom prst="homePlate">
            <a:avLst>
              <a:gd name="adj" fmla="val 23171"/>
            </a:avLst>
          </a:prstGeom>
          <a:solidFill>
            <a:srgbClr val="4B90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lvl="0" algn="ctr"/>
            <a:r>
              <a:rPr lang="fr-FR" sz="1200" dirty="0">
                <a:solidFill>
                  <a:prstClr val="white"/>
                </a:solidFill>
              </a:rPr>
              <a:t>Définir les lieux </a:t>
            </a:r>
          </a:p>
        </p:txBody>
      </p:sp>
      <p:sp>
        <p:nvSpPr>
          <p:cNvPr id="30" name="Rectangle à coins arrondis 29"/>
          <p:cNvSpPr/>
          <p:nvPr/>
        </p:nvSpPr>
        <p:spPr>
          <a:xfrm>
            <a:off x="6286501" y="2730838"/>
            <a:ext cx="5627266" cy="671728"/>
          </a:xfrm>
          <a:prstGeom prst="roundRect">
            <a:avLst/>
          </a:prstGeom>
          <a:ln>
            <a:solidFill>
              <a:srgbClr val="4B90B5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fr-FR" sz="1200">
              <a:solidFill>
                <a:srgbClr val="4B90B5"/>
              </a:solidFill>
            </a:endParaRPr>
          </a:p>
        </p:txBody>
      </p:sp>
      <p:sp>
        <p:nvSpPr>
          <p:cNvPr id="31" name="Pentagone 30"/>
          <p:cNvSpPr/>
          <p:nvPr/>
        </p:nvSpPr>
        <p:spPr>
          <a:xfrm>
            <a:off x="5405889" y="2730837"/>
            <a:ext cx="802711" cy="831759"/>
          </a:xfrm>
          <a:prstGeom prst="homePlate">
            <a:avLst>
              <a:gd name="adj" fmla="val 23171"/>
            </a:avLst>
          </a:prstGeom>
          <a:solidFill>
            <a:srgbClr val="4B90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lvl="0" algn="ctr"/>
            <a:r>
              <a:rPr lang="fr-FR" sz="1200" dirty="0">
                <a:solidFill>
                  <a:prstClr val="white"/>
                </a:solidFill>
              </a:rPr>
              <a:t>Méthode  d’appel à volontaires</a:t>
            </a:r>
          </a:p>
        </p:txBody>
      </p:sp>
    </p:spTree>
    <p:extLst>
      <p:ext uri="{BB962C8B-B14F-4D97-AF65-F5344CB8AC3E}">
        <p14:creationId xmlns:p14="http://schemas.microsoft.com/office/powerpoint/2010/main" xmlns="" val="767233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orme libre 16"/>
          <p:cNvSpPr/>
          <p:nvPr/>
        </p:nvSpPr>
        <p:spPr>
          <a:xfrm>
            <a:off x="343291" y="1830086"/>
            <a:ext cx="1324356" cy="267462"/>
          </a:xfrm>
          <a:custGeom>
            <a:avLst/>
            <a:gdLst>
              <a:gd name="connsiteX0" fmla="*/ 76837 w 1324356"/>
              <a:gd name="connsiteY0" fmla="*/ 0 h 267462"/>
              <a:gd name="connsiteX1" fmla="*/ 1167509 w 1324356"/>
              <a:gd name="connsiteY1" fmla="*/ 0 h 267462"/>
              <a:gd name="connsiteX2" fmla="*/ 1244346 w 1324356"/>
              <a:gd name="connsiteY2" fmla="*/ 76837 h 267462"/>
              <a:gd name="connsiteX3" fmla="*/ 1244346 w 1324356"/>
              <a:gd name="connsiteY3" fmla="*/ 200872 h 267462"/>
              <a:gd name="connsiteX4" fmla="*/ 1248176 w 1324356"/>
              <a:gd name="connsiteY4" fmla="*/ 219839 h 267462"/>
              <a:gd name="connsiteX5" fmla="*/ 1319879 w 1324356"/>
              <a:gd name="connsiteY5" fmla="*/ 267367 h 267462"/>
              <a:gd name="connsiteX6" fmla="*/ 1324356 w 1324356"/>
              <a:gd name="connsiteY6" fmla="*/ 266463 h 267462"/>
              <a:gd name="connsiteX7" fmla="*/ 1324356 w 1324356"/>
              <a:gd name="connsiteY7" fmla="*/ 267461 h 267462"/>
              <a:gd name="connsiteX8" fmla="*/ 1244346 w 1324356"/>
              <a:gd name="connsiteY8" fmla="*/ 267461 h 267462"/>
              <a:gd name="connsiteX9" fmla="*/ 1244346 w 1324356"/>
              <a:gd name="connsiteY9" fmla="*/ 267462 h 267462"/>
              <a:gd name="connsiteX10" fmla="*/ 0 w 1324356"/>
              <a:gd name="connsiteY10" fmla="*/ 267462 h 267462"/>
              <a:gd name="connsiteX11" fmla="*/ 0 w 1324356"/>
              <a:gd name="connsiteY11" fmla="*/ 76837 h 267462"/>
              <a:gd name="connsiteX12" fmla="*/ 76837 w 1324356"/>
              <a:gd name="connsiteY12" fmla="*/ 0 h 2674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324356" h="267462">
                <a:moveTo>
                  <a:pt x="76837" y="0"/>
                </a:moveTo>
                <a:lnTo>
                  <a:pt x="1167509" y="0"/>
                </a:lnTo>
                <a:cubicBezTo>
                  <a:pt x="1209945" y="0"/>
                  <a:pt x="1244346" y="34401"/>
                  <a:pt x="1244346" y="76837"/>
                </a:cubicBezTo>
                <a:lnTo>
                  <a:pt x="1244346" y="200872"/>
                </a:lnTo>
                <a:lnTo>
                  <a:pt x="1248176" y="219839"/>
                </a:lnTo>
                <a:cubicBezTo>
                  <a:pt x="1259989" y="247769"/>
                  <a:pt x="1287646" y="267367"/>
                  <a:pt x="1319879" y="267367"/>
                </a:cubicBezTo>
                <a:lnTo>
                  <a:pt x="1324356" y="266463"/>
                </a:lnTo>
                <a:lnTo>
                  <a:pt x="1324356" y="267461"/>
                </a:lnTo>
                <a:lnTo>
                  <a:pt x="1244346" y="267461"/>
                </a:lnTo>
                <a:lnTo>
                  <a:pt x="1244346" y="267462"/>
                </a:lnTo>
                <a:lnTo>
                  <a:pt x="0" y="267462"/>
                </a:lnTo>
                <a:lnTo>
                  <a:pt x="0" y="76837"/>
                </a:lnTo>
                <a:cubicBezTo>
                  <a:pt x="0" y="34401"/>
                  <a:pt x="34401" y="0"/>
                  <a:pt x="76837" y="0"/>
                </a:cubicBezTo>
                <a:close/>
              </a:path>
            </a:pathLst>
          </a:custGeom>
          <a:solidFill>
            <a:srgbClr val="4B90B5"/>
          </a:solidFill>
          <a:ln>
            <a:solidFill>
              <a:srgbClr val="4B90B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/>
              <a:t>Comment ?</a:t>
            </a:r>
          </a:p>
        </p:txBody>
      </p:sp>
      <p:sp>
        <p:nvSpPr>
          <p:cNvPr id="22" name="Forme libre 21"/>
          <p:cNvSpPr/>
          <p:nvPr/>
        </p:nvSpPr>
        <p:spPr>
          <a:xfrm>
            <a:off x="343289" y="3180064"/>
            <a:ext cx="4868792" cy="2025444"/>
          </a:xfrm>
          <a:custGeom>
            <a:avLst/>
            <a:gdLst>
              <a:gd name="connsiteX0" fmla="*/ 0 w 4868792"/>
              <a:gd name="connsiteY0" fmla="*/ 0 h 2025444"/>
              <a:gd name="connsiteX1" fmla="*/ 408551 w 4868792"/>
              <a:gd name="connsiteY1" fmla="*/ 0 h 2025444"/>
              <a:gd name="connsiteX2" fmla="*/ 408551 w 4868792"/>
              <a:gd name="connsiteY2" fmla="*/ 1 h 2025444"/>
              <a:gd name="connsiteX3" fmla="*/ 4750911 w 4868792"/>
              <a:gd name="connsiteY3" fmla="*/ 1 h 2025444"/>
              <a:gd name="connsiteX4" fmla="*/ 4868792 w 4868792"/>
              <a:gd name="connsiteY4" fmla="*/ 117882 h 2025444"/>
              <a:gd name="connsiteX5" fmla="*/ 4868792 w 4868792"/>
              <a:gd name="connsiteY5" fmla="*/ 1907563 h 2025444"/>
              <a:gd name="connsiteX6" fmla="*/ 4750911 w 4868792"/>
              <a:gd name="connsiteY6" fmla="*/ 2025444 h 2025444"/>
              <a:gd name="connsiteX7" fmla="*/ 117881 w 4868792"/>
              <a:gd name="connsiteY7" fmla="*/ 2025444 h 2025444"/>
              <a:gd name="connsiteX8" fmla="*/ 0 w 4868792"/>
              <a:gd name="connsiteY8" fmla="*/ 1907563 h 2025444"/>
              <a:gd name="connsiteX9" fmla="*/ 0 w 4868792"/>
              <a:gd name="connsiteY9" fmla="*/ 318564 h 2025444"/>
              <a:gd name="connsiteX10" fmla="*/ 0 w 4868792"/>
              <a:gd name="connsiteY10" fmla="*/ 117882 h 20254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4868792" h="2025444">
                <a:moveTo>
                  <a:pt x="0" y="0"/>
                </a:moveTo>
                <a:lnTo>
                  <a:pt x="408551" y="0"/>
                </a:lnTo>
                <a:lnTo>
                  <a:pt x="408551" y="1"/>
                </a:lnTo>
                <a:lnTo>
                  <a:pt x="4750911" y="1"/>
                </a:lnTo>
                <a:cubicBezTo>
                  <a:pt x="4816015" y="1"/>
                  <a:pt x="4868792" y="52778"/>
                  <a:pt x="4868792" y="117882"/>
                </a:cubicBezTo>
                <a:lnTo>
                  <a:pt x="4868792" y="1907563"/>
                </a:lnTo>
                <a:cubicBezTo>
                  <a:pt x="4868792" y="1972667"/>
                  <a:pt x="4816015" y="2025444"/>
                  <a:pt x="4750911" y="2025444"/>
                </a:cubicBezTo>
                <a:lnTo>
                  <a:pt x="117881" y="2025444"/>
                </a:lnTo>
                <a:cubicBezTo>
                  <a:pt x="52777" y="2025444"/>
                  <a:pt x="0" y="1972667"/>
                  <a:pt x="0" y="1907563"/>
                </a:cubicBezTo>
                <a:lnTo>
                  <a:pt x="0" y="318564"/>
                </a:lnTo>
                <a:lnTo>
                  <a:pt x="0" y="117882"/>
                </a:lnTo>
                <a:close/>
              </a:path>
            </a:pathLst>
          </a:custGeom>
          <a:ln>
            <a:solidFill>
              <a:srgbClr val="4B90B5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fr-FR" sz="1200">
              <a:solidFill>
                <a:srgbClr val="4B90B5"/>
              </a:solidFill>
            </a:endParaRPr>
          </a:p>
        </p:txBody>
      </p:sp>
      <p:sp>
        <p:nvSpPr>
          <p:cNvPr id="33" name="Forme libre 32"/>
          <p:cNvSpPr/>
          <p:nvPr/>
        </p:nvSpPr>
        <p:spPr>
          <a:xfrm>
            <a:off x="343289" y="2097546"/>
            <a:ext cx="4868792" cy="4275814"/>
          </a:xfrm>
          <a:custGeom>
            <a:avLst/>
            <a:gdLst>
              <a:gd name="connsiteX0" fmla="*/ 0 w 4868792"/>
              <a:gd name="connsiteY0" fmla="*/ 0 h 4275814"/>
              <a:gd name="connsiteX1" fmla="*/ 116730 w 4868792"/>
              <a:gd name="connsiteY1" fmla="*/ 0 h 4275814"/>
              <a:gd name="connsiteX2" fmla="*/ 914400 w 4868792"/>
              <a:gd name="connsiteY2" fmla="*/ 0 h 4275814"/>
              <a:gd name="connsiteX3" fmla="*/ 4752062 w 4868792"/>
              <a:gd name="connsiteY3" fmla="*/ 0 h 4275814"/>
              <a:gd name="connsiteX4" fmla="*/ 4868792 w 4868792"/>
              <a:gd name="connsiteY4" fmla="*/ 116730 h 4275814"/>
              <a:gd name="connsiteX5" fmla="*/ 4868792 w 4868792"/>
              <a:gd name="connsiteY5" fmla="*/ 4159084 h 4275814"/>
              <a:gd name="connsiteX6" fmla="*/ 4752062 w 4868792"/>
              <a:gd name="connsiteY6" fmla="*/ 4275814 h 4275814"/>
              <a:gd name="connsiteX7" fmla="*/ 116730 w 4868792"/>
              <a:gd name="connsiteY7" fmla="*/ 4275814 h 4275814"/>
              <a:gd name="connsiteX8" fmla="*/ 0 w 4868792"/>
              <a:gd name="connsiteY8" fmla="*/ 4159084 h 4275814"/>
              <a:gd name="connsiteX9" fmla="*/ 0 w 4868792"/>
              <a:gd name="connsiteY9" fmla="*/ 914400 h 4275814"/>
              <a:gd name="connsiteX10" fmla="*/ 0 w 4868792"/>
              <a:gd name="connsiteY10" fmla="*/ 116730 h 42758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4868792" h="4275814">
                <a:moveTo>
                  <a:pt x="0" y="0"/>
                </a:moveTo>
                <a:lnTo>
                  <a:pt x="116730" y="0"/>
                </a:lnTo>
                <a:lnTo>
                  <a:pt x="914400" y="0"/>
                </a:lnTo>
                <a:lnTo>
                  <a:pt x="4752062" y="0"/>
                </a:lnTo>
                <a:cubicBezTo>
                  <a:pt x="4816530" y="0"/>
                  <a:pt x="4868792" y="52262"/>
                  <a:pt x="4868792" y="116730"/>
                </a:cubicBezTo>
                <a:lnTo>
                  <a:pt x="4868792" y="4159084"/>
                </a:lnTo>
                <a:cubicBezTo>
                  <a:pt x="4868792" y="4223552"/>
                  <a:pt x="4816530" y="4275814"/>
                  <a:pt x="4752062" y="4275814"/>
                </a:cubicBezTo>
                <a:lnTo>
                  <a:pt x="116730" y="4275814"/>
                </a:lnTo>
                <a:cubicBezTo>
                  <a:pt x="52262" y="4275814"/>
                  <a:pt x="0" y="4223552"/>
                  <a:pt x="0" y="4159084"/>
                </a:cubicBezTo>
                <a:lnTo>
                  <a:pt x="0" y="914400"/>
                </a:lnTo>
                <a:lnTo>
                  <a:pt x="0" y="116730"/>
                </a:lnTo>
                <a:close/>
              </a:path>
            </a:pathLst>
          </a:custGeom>
          <a:ln>
            <a:solidFill>
              <a:srgbClr val="4B90B5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pPr marL="285750" indent="-285750"/>
            <a:r>
              <a:rPr lang="fr-FR" sz="1200" dirty="0">
                <a:solidFill>
                  <a:srgbClr val="4B90B5"/>
                </a:solidFill>
              </a:rPr>
              <a:t>Prévoir une série </a:t>
            </a:r>
            <a:r>
              <a:rPr lang="fr-FR" sz="1200" dirty="0" smtClean="0">
                <a:solidFill>
                  <a:srgbClr val="4B90B5"/>
                </a:solidFill>
              </a:rPr>
              <a:t>d’ateliers de travail  menée </a:t>
            </a:r>
            <a:r>
              <a:rPr lang="fr-FR" sz="1200" dirty="0">
                <a:solidFill>
                  <a:srgbClr val="4B90B5"/>
                </a:solidFill>
              </a:rPr>
              <a:t>par le </a:t>
            </a:r>
            <a:r>
              <a:rPr lang="fr-FR" sz="1200" dirty="0" smtClean="0">
                <a:solidFill>
                  <a:srgbClr val="4B90B5"/>
                </a:solidFill>
              </a:rPr>
              <a:t>management de </a:t>
            </a:r>
            <a:r>
              <a:rPr lang="fr-FR" sz="1200" dirty="0" smtClean="0">
                <a:solidFill>
                  <a:srgbClr val="4B90B5"/>
                </a:solidFill>
              </a:rPr>
              <a:t>proximité.</a:t>
            </a:r>
            <a:endParaRPr lang="fr-FR" sz="1200" dirty="0">
              <a:solidFill>
                <a:srgbClr val="4B90B5"/>
              </a:solidFill>
            </a:endParaRPr>
          </a:p>
          <a:p>
            <a:pPr marL="285750" indent="-285750">
              <a:buFont typeface="+mj-lt"/>
              <a:buAutoNum type="arabicPeriod"/>
            </a:pPr>
            <a:endParaRPr lang="fr-FR" sz="1200" dirty="0">
              <a:solidFill>
                <a:srgbClr val="4B90B5"/>
              </a:solidFill>
            </a:endParaRPr>
          </a:p>
          <a:p>
            <a:pPr marL="285750" indent="-285750"/>
            <a:r>
              <a:rPr lang="fr-FR" sz="1200" dirty="0">
                <a:solidFill>
                  <a:srgbClr val="4B90B5"/>
                </a:solidFill>
              </a:rPr>
              <a:t>Vous êtes le moteur qui assure </a:t>
            </a:r>
            <a:r>
              <a:rPr lang="fr-FR" sz="1200" dirty="0" smtClean="0">
                <a:solidFill>
                  <a:srgbClr val="4B90B5"/>
                </a:solidFill>
              </a:rPr>
              <a:t>la bonne dynamique du management de proximité dans </a:t>
            </a:r>
            <a:r>
              <a:rPr lang="fr-FR" sz="1200" dirty="0">
                <a:solidFill>
                  <a:srgbClr val="4B90B5"/>
                </a:solidFill>
              </a:rPr>
              <a:t>les différents </a:t>
            </a:r>
            <a:r>
              <a:rPr lang="fr-FR" sz="1200" i="1" dirty="0">
                <a:solidFill>
                  <a:srgbClr val="4B90B5"/>
                </a:solidFill>
              </a:rPr>
              <a:t>workshops</a:t>
            </a:r>
            <a:r>
              <a:rPr lang="fr-FR" sz="1200" dirty="0">
                <a:solidFill>
                  <a:srgbClr val="4B90B5"/>
                </a:solidFill>
              </a:rPr>
              <a:t>. Ceci afin de prévenir d’une baisse de rythmique </a:t>
            </a:r>
            <a:r>
              <a:rPr lang="fr-FR" sz="1200" dirty="0" smtClean="0">
                <a:solidFill>
                  <a:srgbClr val="4B90B5"/>
                </a:solidFill>
              </a:rPr>
              <a:t> fréquente au </a:t>
            </a:r>
            <a:r>
              <a:rPr lang="fr-FR" sz="1200" dirty="0">
                <a:solidFill>
                  <a:srgbClr val="4B90B5"/>
                </a:solidFill>
              </a:rPr>
              <a:t>moment du passage de relais entre les phases </a:t>
            </a:r>
            <a:r>
              <a:rPr lang="fr-FR" sz="1200" dirty="0" smtClean="0">
                <a:solidFill>
                  <a:srgbClr val="4B90B5"/>
                </a:solidFill>
              </a:rPr>
              <a:t>Assimiler </a:t>
            </a:r>
            <a:r>
              <a:rPr lang="fr-FR" sz="1200" dirty="0">
                <a:solidFill>
                  <a:srgbClr val="4B90B5"/>
                </a:solidFill>
              </a:rPr>
              <a:t>et </a:t>
            </a:r>
            <a:r>
              <a:rPr lang="fr-FR" sz="1200" dirty="0" smtClean="0">
                <a:solidFill>
                  <a:srgbClr val="4B90B5"/>
                </a:solidFill>
              </a:rPr>
              <a:t>Créer.</a:t>
            </a:r>
            <a:endParaRPr lang="fr-FR" sz="1200" dirty="0">
              <a:solidFill>
                <a:srgbClr val="4B90B5"/>
              </a:solidFill>
            </a:endParaRPr>
          </a:p>
          <a:p>
            <a:pPr marL="285750" indent="-285750">
              <a:buFont typeface="+mj-lt"/>
              <a:buAutoNum type="arabicPeriod"/>
            </a:pPr>
            <a:endParaRPr lang="fr-FR" sz="1200" dirty="0">
              <a:solidFill>
                <a:srgbClr val="4B90B5"/>
              </a:solidFill>
            </a:endParaRPr>
          </a:p>
          <a:p>
            <a:pPr marL="285750" indent="-285750"/>
            <a:r>
              <a:rPr lang="fr-FR" sz="1200" dirty="0">
                <a:solidFill>
                  <a:srgbClr val="4B90B5"/>
                </a:solidFill>
              </a:rPr>
              <a:t>Revoir systématiquement l’état d’avancement </a:t>
            </a:r>
            <a:r>
              <a:rPr lang="fr-FR" sz="1200" dirty="0" smtClean="0">
                <a:solidFill>
                  <a:srgbClr val="4B90B5"/>
                </a:solidFill>
              </a:rPr>
              <a:t>auprès des managers de </a:t>
            </a:r>
            <a:r>
              <a:rPr lang="fr-FR" sz="1200" dirty="0" smtClean="0">
                <a:solidFill>
                  <a:srgbClr val="4B90B5"/>
                </a:solidFill>
              </a:rPr>
              <a:t>proximité.</a:t>
            </a:r>
            <a:endParaRPr lang="fr-FR" sz="1200" dirty="0">
              <a:solidFill>
                <a:srgbClr val="4B90B5"/>
              </a:solidFill>
            </a:endParaRPr>
          </a:p>
          <a:p>
            <a:pPr marL="285750" indent="-285750">
              <a:buFont typeface="+mj-lt"/>
              <a:buAutoNum type="arabicPeriod"/>
            </a:pPr>
            <a:endParaRPr lang="fr-FR" sz="1200" dirty="0">
              <a:solidFill>
                <a:srgbClr val="4B90B5"/>
              </a:solidFill>
            </a:endParaRPr>
          </a:p>
          <a:p>
            <a:pPr marL="285750" indent="-285750"/>
            <a:r>
              <a:rPr lang="fr-FR" sz="1200" dirty="0">
                <a:solidFill>
                  <a:srgbClr val="4B90B5"/>
                </a:solidFill>
              </a:rPr>
              <a:t>Rendre les plans les plus </a:t>
            </a:r>
            <a:r>
              <a:rPr lang="fr-FR" sz="1200" dirty="0" smtClean="0">
                <a:solidFill>
                  <a:srgbClr val="4B90B5"/>
                </a:solidFill>
              </a:rPr>
              <a:t>visibles, </a:t>
            </a:r>
            <a:r>
              <a:rPr lang="fr-FR" sz="1200" dirty="0">
                <a:solidFill>
                  <a:srgbClr val="4B90B5"/>
                </a:solidFill>
              </a:rPr>
              <a:t>en les affichants sous forme de poster dans tous les endroits </a:t>
            </a:r>
            <a:r>
              <a:rPr lang="fr-FR" sz="1200" dirty="0" smtClean="0">
                <a:solidFill>
                  <a:srgbClr val="4B90B5"/>
                </a:solidFill>
              </a:rPr>
              <a:t>adéquats.</a:t>
            </a:r>
            <a:endParaRPr lang="fr-FR" sz="1200" dirty="0">
              <a:solidFill>
                <a:srgbClr val="4B90B5"/>
              </a:solidFill>
            </a:endParaRPr>
          </a:p>
          <a:p>
            <a:pPr marL="285750" indent="-285750">
              <a:buFont typeface="+mj-lt"/>
              <a:buAutoNum type="arabicPeriod"/>
            </a:pPr>
            <a:endParaRPr lang="fr-FR" sz="1200" dirty="0">
              <a:solidFill>
                <a:srgbClr val="4B90B5"/>
              </a:solidFill>
            </a:endParaRPr>
          </a:p>
          <a:p>
            <a:pPr marL="285750" indent="-285750"/>
            <a:r>
              <a:rPr lang="fr-FR" sz="1200" dirty="0" smtClean="0">
                <a:solidFill>
                  <a:srgbClr val="4B90B5"/>
                </a:solidFill>
              </a:rPr>
              <a:t>Autant que possible, votre </a:t>
            </a:r>
            <a:r>
              <a:rPr lang="fr-FR" sz="1200" dirty="0">
                <a:solidFill>
                  <a:srgbClr val="4B90B5"/>
                </a:solidFill>
              </a:rPr>
              <a:t>rôle doit se concentrer sur </a:t>
            </a:r>
            <a:r>
              <a:rPr lang="fr-FR" sz="1200" dirty="0" smtClean="0">
                <a:solidFill>
                  <a:srgbClr val="4B90B5"/>
                </a:solidFill>
              </a:rPr>
              <a:t>la question «</a:t>
            </a:r>
            <a:r>
              <a:rPr lang="fr-FR" sz="1200" dirty="0" smtClean="0">
                <a:solidFill>
                  <a:srgbClr val="4B90B5"/>
                </a:solidFill>
              </a:rPr>
              <a:t> </a:t>
            </a:r>
            <a:r>
              <a:rPr lang="fr-FR" sz="1200" dirty="0" smtClean="0">
                <a:solidFill>
                  <a:srgbClr val="4B90B5"/>
                </a:solidFill>
              </a:rPr>
              <a:t>Pourquoi », si </a:t>
            </a:r>
            <a:r>
              <a:rPr lang="fr-FR" sz="1200" dirty="0">
                <a:solidFill>
                  <a:srgbClr val="4B90B5"/>
                </a:solidFill>
              </a:rPr>
              <a:t>les propositions des équipes </a:t>
            </a:r>
            <a:r>
              <a:rPr lang="fr-FR" sz="1200" dirty="0" smtClean="0">
                <a:solidFill>
                  <a:srgbClr val="4B90B5"/>
                </a:solidFill>
              </a:rPr>
              <a:t>deviennent </a:t>
            </a:r>
            <a:r>
              <a:rPr lang="fr-FR" sz="1200" dirty="0">
                <a:solidFill>
                  <a:srgbClr val="4B90B5"/>
                </a:solidFill>
              </a:rPr>
              <a:t>de la </a:t>
            </a:r>
            <a:r>
              <a:rPr lang="fr-FR" sz="1200" dirty="0" smtClean="0">
                <a:solidFill>
                  <a:srgbClr val="4B90B5"/>
                </a:solidFill>
              </a:rPr>
              <a:t>stratégie, </a:t>
            </a:r>
            <a:r>
              <a:rPr lang="fr-FR" sz="1200" dirty="0">
                <a:solidFill>
                  <a:srgbClr val="4B90B5"/>
                </a:solidFill>
              </a:rPr>
              <a:t>et </a:t>
            </a:r>
            <a:r>
              <a:rPr lang="fr-FR" sz="1200" dirty="0" smtClean="0">
                <a:solidFill>
                  <a:srgbClr val="4B90B5"/>
                </a:solidFill>
              </a:rPr>
              <a:t>ne </a:t>
            </a:r>
            <a:r>
              <a:rPr lang="fr-FR" sz="1200" dirty="0">
                <a:solidFill>
                  <a:srgbClr val="4B90B5"/>
                </a:solidFill>
              </a:rPr>
              <a:t>pas intervenir sur </a:t>
            </a:r>
            <a:r>
              <a:rPr lang="fr-FR" sz="1200" dirty="0" smtClean="0">
                <a:solidFill>
                  <a:srgbClr val="4B90B5"/>
                </a:solidFill>
              </a:rPr>
              <a:t>la question </a:t>
            </a:r>
            <a:r>
              <a:rPr lang="fr-FR" sz="1200" dirty="0" smtClean="0">
                <a:solidFill>
                  <a:srgbClr val="4B90B5"/>
                </a:solidFill>
              </a:rPr>
              <a:t>« Comment </a:t>
            </a:r>
            <a:r>
              <a:rPr lang="fr-FR" sz="1200" dirty="0" smtClean="0">
                <a:solidFill>
                  <a:srgbClr val="4B90B5"/>
                </a:solidFill>
              </a:rPr>
              <a:t>».</a:t>
            </a:r>
            <a:endParaRPr lang="fr-FR" sz="1200" dirty="0">
              <a:solidFill>
                <a:srgbClr val="4B90B5"/>
              </a:solidFill>
            </a:endParaRPr>
          </a:p>
          <a:p>
            <a:pPr marL="285750" indent="-285750">
              <a:buFont typeface="+mj-lt"/>
              <a:buAutoNum type="arabicPeriod"/>
            </a:pPr>
            <a:endParaRPr lang="fr-FR" sz="1200" dirty="0">
              <a:solidFill>
                <a:srgbClr val="4B90B5"/>
              </a:solidFill>
            </a:endParaRPr>
          </a:p>
          <a:p>
            <a:pPr marL="285750" indent="-285750"/>
            <a:r>
              <a:rPr lang="fr-FR" sz="1200" dirty="0" smtClean="0">
                <a:solidFill>
                  <a:srgbClr val="4B90B5"/>
                </a:solidFill>
              </a:rPr>
              <a:t>Au niveau du </a:t>
            </a:r>
            <a:r>
              <a:rPr lang="fr-FR" sz="1200" dirty="0">
                <a:solidFill>
                  <a:srgbClr val="4B90B5"/>
                </a:solidFill>
              </a:rPr>
              <a:t>formatage, la standardisation </a:t>
            </a:r>
            <a:r>
              <a:rPr lang="fr-FR" sz="1200" dirty="0" smtClean="0">
                <a:solidFill>
                  <a:srgbClr val="4B90B5"/>
                </a:solidFill>
              </a:rPr>
              <a:t>doit  répondre avant tout à la problématique </a:t>
            </a:r>
            <a:r>
              <a:rPr lang="fr-FR" sz="1200" dirty="0">
                <a:solidFill>
                  <a:srgbClr val="4B90B5"/>
                </a:solidFill>
              </a:rPr>
              <a:t>de </a:t>
            </a:r>
            <a:r>
              <a:rPr lang="fr-FR" sz="1200" dirty="0" smtClean="0">
                <a:solidFill>
                  <a:srgbClr val="4B90B5"/>
                </a:solidFill>
              </a:rPr>
              <a:t>consolidation.</a:t>
            </a:r>
            <a:endParaRPr lang="fr-FR" sz="1200" dirty="0">
              <a:solidFill>
                <a:srgbClr val="4B90B5"/>
              </a:solidFill>
            </a:endParaRPr>
          </a:p>
        </p:txBody>
      </p:sp>
      <p:sp>
        <p:nvSpPr>
          <p:cNvPr id="25" name="Rectangle à coins arrondis 24"/>
          <p:cNvSpPr/>
          <p:nvPr/>
        </p:nvSpPr>
        <p:spPr>
          <a:xfrm>
            <a:off x="6286501" y="5198759"/>
            <a:ext cx="5627266" cy="1174601"/>
          </a:xfrm>
          <a:prstGeom prst="roundRect">
            <a:avLst>
              <a:gd name="adj" fmla="val 7489"/>
            </a:avLst>
          </a:prstGeom>
          <a:ln>
            <a:solidFill>
              <a:srgbClr val="4B90B5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fr-FR" sz="1200">
              <a:solidFill>
                <a:srgbClr val="4B90B5"/>
              </a:solidFill>
            </a:endParaRPr>
          </a:p>
        </p:txBody>
      </p:sp>
      <p:sp>
        <p:nvSpPr>
          <p:cNvPr id="29" name="Pentagone 28"/>
          <p:cNvSpPr/>
          <p:nvPr/>
        </p:nvSpPr>
        <p:spPr>
          <a:xfrm>
            <a:off x="5405889" y="5198759"/>
            <a:ext cx="802711" cy="1174601"/>
          </a:xfrm>
          <a:prstGeom prst="homePlate">
            <a:avLst>
              <a:gd name="adj" fmla="val 23171"/>
            </a:avLst>
          </a:prstGeom>
          <a:solidFill>
            <a:srgbClr val="4B90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lvl="0" algn="ctr"/>
            <a:r>
              <a:rPr lang="fr-FR" sz="1200" dirty="0">
                <a:solidFill>
                  <a:prstClr val="white"/>
                </a:solidFill>
              </a:rPr>
              <a:t>Gouvernance à mettre en place </a:t>
            </a:r>
          </a:p>
        </p:txBody>
      </p:sp>
      <p:sp>
        <p:nvSpPr>
          <p:cNvPr id="30" name="Rectangle à coins arrondis 29"/>
          <p:cNvSpPr/>
          <p:nvPr/>
        </p:nvSpPr>
        <p:spPr>
          <a:xfrm>
            <a:off x="6286501" y="2097546"/>
            <a:ext cx="5627266" cy="2976624"/>
          </a:xfrm>
          <a:prstGeom prst="roundRect">
            <a:avLst>
              <a:gd name="adj" fmla="val 3690"/>
            </a:avLst>
          </a:prstGeom>
          <a:ln>
            <a:solidFill>
              <a:srgbClr val="4B90B5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fr-FR" sz="1200">
              <a:solidFill>
                <a:srgbClr val="4B90B5"/>
              </a:solidFill>
            </a:endParaRPr>
          </a:p>
        </p:txBody>
      </p:sp>
      <p:sp>
        <p:nvSpPr>
          <p:cNvPr id="32" name="Pentagone 31"/>
          <p:cNvSpPr/>
          <p:nvPr/>
        </p:nvSpPr>
        <p:spPr>
          <a:xfrm>
            <a:off x="5405889" y="2097546"/>
            <a:ext cx="802711" cy="2976624"/>
          </a:xfrm>
          <a:prstGeom prst="homePlate">
            <a:avLst>
              <a:gd name="adj" fmla="val 23171"/>
            </a:avLst>
          </a:prstGeom>
          <a:solidFill>
            <a:srgbClr val="4B90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lvl="0" algn="ctr"/>
            <a:r>
              <a:rPr lang="fr-FR" sz="1200" dirty="0">
                <a:solidFill>
                  <a:prstClr val="white"/>
                </a:solidFill>
              </a:rPr>
              <a:t>Liste des </a:t>
            </a:r>
            <a:r>
              <a:rPr lang="fr-FR" sz="1200" i="1" dirty="0">
                <a:solidFill>
                  <a:prstClr val="white"/>
                </a:solidFill>
              </a:rPr>
              <a:t>workshops</a:t>
            </a:r>
            <a:r>
              <a:rPr lang="fr-FR" sz="1200" dirty="0">
                <a:solidFill>
                  <a:prstClr val="white"/>
                </a:solidFill>
              </a:rPr>
              <a:t> </a:t>
            </a:r>
            <a:r>
              <a:rPr lang="fr-FR" sz="1200" dirty="0" smtClean="0">
                <a:solidFill>
                  <a:prstClr val="white"/>
                </a:solidFill>
              </a:rPr>
              <a:t>identifiés pour chaque problématique </a:t>
            </a:r>
            <a:r>
              <a:rPr lang="fr-FR" sz="1200" dirty="0"/>
              <a:t>à</a:t>
            </a:r>
            <a:r>
              <a:rPr lang="fr-FR" sz="1200" dirty="0" smtClean="0">
                <a:solidFill>
                  <a:prstClr val="white"/>
                </a:solidFill>
              </a:rPr>
              <a:t> résoudre</a:t>
            </a:r>
            <a:endParaRPr lang="fr-FR" sz="1200" dirty="0">
              <a:solidFill>
                <a:prstClr val="white"/>
              </a:solidFill>
            </a:endParaRPr>
          </a:p>
        </p:txBody>
      </p:sp>
      <p:pic>
        <p:nvPicPr>
          <p:cNvPr id="15" name="Image 14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411340" y="96342"/>
            <a:ext cx="1539908" cy="1496194"/>
          </a:xfrm>
          <a:prstGeom prst="rect">
            <a:avLst/>
          </a:prstGeom>
        </p:spPr>
      </p:pic>
      <p:sp>
        <p:nvSpPr>
          <p:cNvPr id="16" name="Rectangle à coins arrondis 15"/>
          <p:cNvSpPr/>
          <p:nvPr/>
        </p:nvSpPr>
        <p:spPr>
          <a:xfrm>
            <a:off x="343289" y="1101614"/>
            <a:ext cx="9791333" cy="461010"/>
          </a:xfrm>
          <a:prstGeom prst="roundRect">
            <a:avLst/>
          </a:prstGeom>
          <a:solidFill>
            <a:srgbClr val="4B90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Planifier la mise en place avec une première responsabilisation des équipes</a:t>
            </a:r>
          </a:p>
        </p:txBody>
      </p:sp>
      <p:cxnSp>
        <p:nvCxnSpPr>
          <p:cNvPr id="18" name="Connecteur droit 17"/>
          <p:cNvCxnSpPr/>
          <p:nvPr/>
        </p:nvCxnSpPr>
        <p:spPr>
          <a:xfrm>
            <a:off x="343291" y="940777"/>
            <a:ext cx="9791333" cy="0"/>
          </a:xfrm>
          <a:prstGeom prst="line">
            <a:avLst/>
          </a:prstGeom>
          <a:solidFill>
            <a:srgbClr val="4B90B5"/>
          </a:solidFill>
          <a:ln w="28575">
            <a:solidFill>
              <a:srgbClr val="4B90B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20" name="ZoneTexte 19"/>
          <p:cNvSpPr txBox="1"/>
          <p:nvPr/>
        </p:nvSpPr>
        <p:spPr>
          <a:xfrm>
            <a:off x="343291" y="464820"/>
            <a:ext cx="28673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>
                <a:solidFill>
                  <a:srgbClr val="4B90B5"/>
                </a:solidFill>
              </a:rPr>
              <a:t>Fiche Pratique 5 : PLANIFIER</a:t>
            </a:r>
          </a:p>
        </p:txBody>
      </p:sp>
    </p:spTree>
    <p:extLst>
      <p:ext uri="{BB962C8B-B14F-4D97-AF65-F5344CB8AC3E}">
        <p14:creationId xmlns:p14="http://schemas.microsoft.com/office/powerpoint/2010/main" xmlns="" val="877136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orme libre 13"/>
          <p:cNvSpPr/>
          <p:nvPr/>
        </p:nvSpPr>
        <p:spPr>
          <a:xfrm>
            <a:off x="343291" y="1914144"/>
            <a:ext cx="4868790" cy="914400"/>
          </a:xfrm>
          <a:custGeom>
            <a:avLst/>
            <a:gdLst>
              <a:gd name="connsiteX0" fmla="*/ 152403 w 6589776"/>
              <a:gd name="connsiteY0" fmla="*/ 0 h 914400"/>
              <a:gd name="connsiteX1" fmla="*/ 6437373 w 6589776"/>
              <a:gd name="connsiteY1" fmla="*/ 0 h 914400"/>
              <a:gd name="connsiteX2" fmla="*/ 6589776 w 6589776"/>
              <a:gd name="connsiteY2" fmla="*/ 152403 h 914400"/>
              <a:gd name="connsiteX3" fmla="*/ 6589776 w 6589776"/>
              <a:gd name="connsiteY3" fmla="*/ 761997 h 914400"/>
              <a:gd name="connsiteX4" fmla="*/ 6437373 w 6589776"/>
              <a:gd name="connsiteY4" fmla="*/ 914400 h 914400"/>
              <a:gd name="connsiteX5" fmla="*/ 152403 w 6589776"/>
              <a:gd name="connsiteY5" fmla="*/ 914400 h 914400"/>
              <a:gd name="connsiteX6" fmla="*/ 0 w 6589776"/>
              <a:gd name="connsiteY6" fmla="*/ 761997 h 914400"/>
              <a:gd name="connsiteX7" fmla="*/ 0 w 6589776"/>
              <a:gd name="connsiteY7" fmla="*/ 152403 h 914400"/>
              <a:gd name="connsiteX8" fmla="*/ 1 w 6589776"/>
              <a:gd name="connsiteY8" fmla="*/ 152398 h 914400"/>
              <a:gd name="connsiteX9" fmla="*/ 1 w 6589776"/>
              <a:gd name="connsiteY9" fmla="*/ 1 h 914400"/>
              <a:gd name="connsiteX10" fmla="*/ 152398 w 6589776"/>
              <a:gd name="connsiteY10" fmla="*/ 1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6589776" h="914400">
                <a:moveTo>
                  <a:pt x="152403" y="0"/>
                </a:moveTo>
                <a:lnTo>
                  <a:pt x="6437373" y="0"/>
                </a:lnTo>
                <a:cubicBezTo>
                  <a:pt x="6521543" y="0"/>
                  <a:pt x="6589776" y="68233"/>
                  <a:pt x="6589776" y="152403"/>
                </a:cubicBezTo>
                <a:lnTo>
                  <a:pt x="6589776" y="761997"/>
                </a:lnTo>
                <a:cubicBezTo>
                  <a:pt x="6589776" y="846167"/>
                  <a:pt x="6521543" y="914400"/>
                  <a:pt x="6437373" y="914400"/>
                </a:cubicBezTo>
                <a:lnTo>
                  <a:pt x="152403" y="914400"/>
                </a:lnTo>
                <a:cubicBezTo>
                  <a:pt x="68233" y="914400"/>
                  <a:pt x="0" y="846167"/>
                  <a:pt x="0" y="761997"/>
                </a:cubicBezTo>
                <a:lnTo>
                  <a:pt x="0" y="152403"/>
                </a:lnTo>
                <a:lnTo>
                  <a:pt x="1" y="152398"/>
                </a:lnTo>
                <a:lnTo>
                  <a:pt x="1" y="1"/>
                </a:lnTo>
                <a:lnTo>
                  <a:pt x="152398" y="1"/>
                </a:lnTo>
                <a:close/>
              </a:path>
            </a:pathLst>
          </a:custGeom>
          <a:ln>
            <a:solidFill>
              <a:srgbClr val="4B90B5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285750" indent="-285750"/>
            <a:r>
              <a:rPr lang="fr-FR" sz="1200" dirty="0" smtClean="0">
                <a:solidFill>
                  <a:srgbClr val="4B90B5"/>
                </a:solidFill>
              </a:rPr>
              <a:t>Vous-même.</a:t>
            </a:r>
            <a:endParaRPr lang="fr-FR" sz="1200" dirty="0">
              <a:solidFill>
                <a:srgbClr val="4B90B5"/>
              </a:solidFill>
            </a:endParaRPr>
          </a:p>
          <a:p>
            <a:pPr marL="285750" indent="-285750"/>
            <a:r>
              <a:rPr lang="fr-FR" sz="1200" dirty="0">
                <a:solidFill>
                  <a:srgbClr val="4B90B5"/>
                </a:solidFill>
              </a:rPr>
              <a:t>Les managers de proximité du lieu </a:t>
            </a:r>
            <a:r>
              <a:rPr lang="fr-FR" sz="1200" dirty="0" smtClean="0">
                <a:solidFill>
                  <a:srgbClr val="4B90B5"/>
                </a:solidFill>
              </a:rPr>
              <a:t>où </a:t>
            </a:r>
            <a:r>
              <a:rPr lang="fr-FR" sz="1200" dirty="0" smtClean="0">
                <a:solidFill>
                  <a:srgbClr val="4B90B5"/>
                </a:solidFill>
              </a:rPr>
              <a:t>vous allez </a:t>
            </a:r>
            <a:r>
              <a:rPr lang="fr-FR" sz="1200" dirty="0" smtClean="0">
                <a:solidFill>
                  <a:srgbClr val="4B90B5"/>
                </a:solidFill>
              </a:rPr>
              <a:t>faire l’immersion.</a:t>
            </a:r>
            <a:endParaRPr lang="fr-FR" sz="1200" dirty="0">
              <a:solidFill>
                <a:srgbClr val="4B90B5"/>
              </a:solidFill>
            </a:endParaRPr>
          </a:p>
          <a:p>
            <a:pPr marL="285750" indent="-285750"/>
            <a:r>
              <a:rPr lang="fr-FR" sz="1200" dirty="0">
                <a:solidFill>
                  <a:srgbClr val="4B90B5"/>
                </a:solidFill>
              </a:rPr>
              <a:t>1 ou 2 collaborateur(s) </a:t>
            </a:r>
            <a:r>
              <a:rPr lang="fr-FR" sz="1200" dirty="0" smtClean="0">
                <a:solidFill>
                  <a:srgbClr val="4B90B5"/>
                </a:solidFill>
              </a:rPr>
              <a:t>proches(s), selon </a:t>
            </a:r>
            <a:r>
              <a:rPr lang="fr-FR" sz="1200" dirty="0">
                <a:solidFill>
                  <a:srgbClr val="4B90B5"/>
                </a:solidFill>
              </a:rPr>
              <a:t>la pertinence de </a:t>
            </a:r>
            <a:r>
              <a:rPr lang="fr-FR" sz="1200" dirty="0" smtClean="0">
                <a:solidFill>
                  <a:srgbClr val="4B90B5"/>
                </a:solidFill>
              </a:rPr>
              <a:t>l’immersion.</a:t>
            </a:r>
            <a:endParaRPr lang="fr-FR" sz="1200" dirty="0">
              <a:solidFill>
                <a:srgbClr val="4B90B5"/>
              </a:solidFill>
            </a:endParaRPr>
          </a:p>
          <a:p>
            <a:pPr marL="285750" indent="-285750"/>
            <a:r>
              <a:rPr lang="fr-FR" sz="1200" dirty="0">
                <a:solidFill>
                  <a:srgbClr val="4B90B5"/>
                </a:solidFill>
              </a:rPr>
              <a:t>Les opérationnels </a:t>
            </a:r>
            <a:r>
              <a:rPr lang="fr-FR" sz="1200" dirty="0" smtClean="0">
                <a:solidFill>
                  <a:srgbClr val="4B90B5"/>
                </a:solidFill>
              </a:rPr>
              <a:t>locaux.</a:t>
            </a:r>
            <a:endParaRPr lang="fr-FR" sz="1200" dirty="0">
              <a:solidFill>
                <a:srgbClr val="4B90B5"/>
              </a:solidFill>
            </a:endParaRPr>
          </a:p>
        </p:txBody>
      </p:sp>
      <p:sp>
        <p:nvSpPr>
          <p:cNvPr id="7" name="Rectangle à coins arrondis 6"/>
          <p:cNvSpPr/>
          <p:nvPr/>
        </p:nvSpPr>
        <p:spPr>
          <a:xfrm>
            <a:off x="343289" y="1101614"/>
            <a:ext cx="9791333" cy="461010"/>
          </a:xfrm>
          <a:prstGeom prst="roundRect">
            <a:avLst/>
          </a:prstGeom>
          <a:solidFill>
            <a:srgbClr val="4B90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/>
              <a:t>Aller au cœur de l’organisation pour en comprendre les rouages</a:t>
            </a:r>
          </a:p>
        </p:txBody>
      </p:sp>
      <p:sp>
        <p:nvSpPr>
          <p:cNvPr id="20" name="Forme libre 19"/>
          <p:cNvSpPr/>
          <p:nvPr/>
        </p:nvSpPr>
        <p:spPr>
          <a:xfrm>
            <a:off x="343291" y="1646682"/>
            <a:ext cx="1324356" cy="267462"/>
          </a:xfrm>
          <a:custGeom>
            <a:avLst/>
            <a:gdLst>
              <a:gd name="connsiteX0" fmla="*/ 76837 w 1324356"/>
              <a:gd name="connsiteY0" fmla="*/ 0 h 267462"/>
              <a:gd name="connsiteX1" fmla="*/ 1167509 w 1324356"/>
              <a:gd name="connsiteY1" fmla="*/ 0 h 267462"/>
              <a:gd name="connsiteX2" fmla="*/ 1244346 w 1324356"/>
              <a:gd name="connsiteY2" fmla="*/ 76837 h 267462"/>
              <a:gd name="connsiteX3" fmla="*/ 1244346 w 1324356"/>
              <a:gd name="connsiteY3" fmla="*/ 200872 h 267462"/>
              <a:gd name="connsiteX4" fmla="*/ 1248176 w 1324356"/>
              <a:gd name="connsiteY4" fmla="*/ 219839 h 267462"/>
              <a:gd name="connsiteX5" fmla="*/ 1319879 w 1324356"/>
              <a:gd name="connsiteY5" fmla="*/ 267367 h 267462"/>
              <a:gd name="connsiteX6" fmla="*/ 1324356 w 1324356"/>
              <a:gd name="connsiteY6" fmla="*/ 266463 h 267462"/>
              <a:gd name="connsiteX7" fmla="*/ 1324356 w 1324356"/>
              <a:gd name="connsiteY7" fmla="*/ 267461 h 267462"/>
              <a:gd name="connsiteX8" fmla="*/ 1244346 w 1324356"/>
              <a:gd name="connsiteY8" fmla="*/ 267461 h 267462"/>
              <a:gd name="connsiteX9" fmla="*/ 1244346 w 1324356"/>
              <a:gd name="connsiteY9" fmla="*/ 267462 h 267462"/>
              <a:gd name="connsiteX10" fmla="*/ 0 w 1324356"/>
              <a:gd name="connsiteY10" fmla="*/ 267462 h 267462"/>
              <a:gd name="connsiteX11" fmla="*/ 0 w 1324356"/>
              <a:gd name="connsiteY11" fmla="*/ 76837 h 267462"/>
              <a:gd name="connsiteX12" fmla="*/ 76837 w 1324356"/>
              <a:gd name="connsiteY12" fmla="*/ 0 h 2674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324356" h="267462">
                <a:moveTo>
                  <a:pt x="76837" y="0"/>
                </a:moveTo>
                <a:lnTo>
                  <a:pt x="1167509" y="0"/>
                </a:lnTo>
                <a:cubicBezTo>
                  <a:pt x="1209945" y="0"/>
                  <a:pt x="1244346" y="34401"/>
                  <a:pt x="1244346" y="76837"/>
                </a:cubicBezTo>
                <a:lnTo>
                  <a:pt x="1244346" y="200872"/>
                </a:lnTo>
                <a:lnTo>
                  <a:pt x="1248176" y="219839"/>
                </a:lnTo>
                <a:cubicBezTo>
                  <a:pt x="1259989" y="247769"/>
                  <a:pt x="1287646" y="267367"/>
                  <a:pt x="1319879" y="267367"/>
                </a:cubicBezTo>
                <a:lnTo>
                  <a:pt x="1324356" y="266463"/>
                </a:lnTo>
                <a:lnTo>
                  <a:pt x="1324356" y="267461"/>
                </a:lnTo>
                <a:lnTo>
                  <a:pt x="1244346" y="267461"/>
                </a:lnTo>
                <a:lnTo>
                  <a:pt x="1244346" y="267462"/>
                </a:lnTo>
                <a:lnTo>
                  <a:pt x="0" y="267462"/>
                </a:lnTo>
                <a:lnTo>
                  <a:pt x="0" y="76837"/>
                </a:lnTo>
                <a:cubicBezTo>
                  <a:pt x="0" y="34401"/>
                  <a:pt x="34401" y="0"/>
                  <a:pt x="76837" y="0"/>
                </a:cubicBezTo>
                <a:close/>
              </a:path>
            </a:pathLst>
          </a:custGeom>
          <a:solidFill>
            <a:srgbClr val="4B90B5"/>
          </a:solidFill>
          <a:ln>
            <a:solidFill>
              <a:srgbClr val="4B90B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/>
              <a:t>Qui ?</a:t>
            </a:r>
          </a:p>
        </p:txBody>
      </p:sp>
      <p:cxnSp>
        <p:nvCxnSpPr>
          <p:cNvPr id="3" name="Connecteur droit 2"/>
          <p:cNvCxnSpPr/>
          <p:nvPr/>
        </p:nvCxnSpPr>
        <p:spPr>
          <a:xfrm>
            <a:off x="343291" y="940777"/>
            <a:ext cx="9791333" cy="0"/>
          </a:xfrm>
          <a:prstGeom prst="line">
            <a:avLst/>
          </a:prstGeom>
          <a:solidFill>
            <a:srgbClr val="4B90B5"/>
          </a:solidFill>
          <a:ln w="28575">
            <a:solidFill>
              <a:srgbClr val="4B90B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8" name="ZoneTexte 7"/>
          <p:cNvSpPr txBox="1"/>
          <p:nvPr/>
        </p:nvSpPr>
        <p:spPr>
          <a:xfrm>
            <a:off x="343291" y="464820"/>
            <a:ext cx="31454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>
                <a:solidFill>
                  <a:srgbClr val="4B90B5"/>
                </a:solidFill>
              </a:rPr>
              <a:t>Fiche Pratique 1 : S’IMMERGER</a:t>
            </a:r>
          </a:p>
        </p:txBody>
      </p:sp>
      <p:sp>
        <p:nvSpPr>
          <p:cNvPr id="9" name="Rectangle à coins arrondis 8"/>
          <p:cNvSpPr/>
          <p:nvPr/>
        </p:nvSpPr>
        <p:spPr>
          <a:xfrm>
            <a:off x="6286501" y="1914144"/>
            <a:ext cx="5627266" cy="914400"/>
          </a:xfrm>
          <a:prstGeom prst="roundRect">
            <a:avLst/>
          </a:prstGeom>
          <a:ln>
            <a:solidFill>
              <a:srgbClr val="4B90B5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fr-FR" sz="1200">
              <a:solidFill>
                <a:srgbClr val="4B90B5"/>
              </a:solidFill>
            </a:endParaRPr>
          </a:p>
        </p:txBody>
      </p:sp>
      <p:sp>
        <p:nvSpPr>
          <p:cNvPr id="10" name="Pentagone 9"/>
          <p:cNvSpPr/>
          <p:nvPr/>
        </p:nvSpPr>
        <p:spPr>
          <a:xfrm>
            <a:off x="5405889" y="1914144"/>
            <a:ext cx="802711" cy="914400"/>
          </a:xfrm>
          <a:prstGeom prst="homePlate">
            <a:avLst>
              <a:gd name="adj" fmla="val 23171"/>
            </a:avLst>
          </a:prstGeom>
          <a:solidFill>
            <a:srgbClr val="4B90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lvl="0" algn="ctr"/>
            <a:r>
              <a:rPr lang="fr-FR" sz="1200" dirty="0">
                <a:solidFill>
                  <a:prstClr val="white"/>
                </a:solidFill>
              </a:rPr>
              <a:t>Lister les personnes à rencontrer</a:t>
            </a:r>
          </a:p>
        </p:txBody>
      </p:sp>
      <p:sp>
        <p:nvSpPr>
          <p:cNvPr id="17" name="Forme libre 16"/>
          <p:cNvSpPr/>
          <p:nvPr/>
        </p:nvSpPr>
        <p:spPr>
          <a:xfrm>
            <a:off x="343291" y="2912603"/>
            <a:ext cx="1324356" cy="267462"/>
          </a:xfrm>
          <a:custGeom>
            <a:avLst/>
            <a:gdLst>
              <a:gd name="connsiteX0" fmla="*/ 76837 w 1324356"/>
              <a:gd name="connsiteY0" fmla="*/ 0 h 267462"/>
              <a:gd name="connsiteX1" fmla="*/ 1167509 w 1324356"/>
              <a:gd name="connsiteY1" fmla="*/ 0 h 267462"/>
              <a:gd name="connsiteX2" fmla="*/ 1244346 w 1324356"/>
              <a:gd name="connsiteY2" fmla="*/ 76837 h 267462"/>
              <a:gd name="connsiteX3" fmla="*/ 1244346 w 1324356"/>
              <a:gd name="connsiteY3" fmla="*/ 200872 h 267462"/>
              <a:gd name="connsiteX4" fmla="*/ 1248176 w 1324356"/>
              <a:gd name="connsiteY4" fmla="*/ 219839 h 267462"/>
              <a:gd name="connsiteX5" fmla="*/ 1319879 w 1324356"/>
              <a:gd name="connsiteY5" fmla="*/ 267367 h 267462"/>
              <a:gd name="connsiteX6" fmla="*/ 1324356 w 1324356"/>
              <a:gd name="connsiteY6" fmla="*/ 266463 h 267462"/>
              <a:gd name="connsiteX7" fmla="*/ 1324356 w 1324356"/>
              <a:gd name="connsiteY7" fmla="*/ 267461 h 267462"/>
              <a:gd name="connsiteX8" fmla="*/ 1244346 w 1324356"/>
              <a:gd name="connsiteY8" fmla="*/ 267461 h 267462"/>
              <a:gd name="connsiteX9" fmla="*/ 1244346 w 1324356"/>
              <a:gd name="connsiteY9" fmla="*/ 267462 h 267462"/>
              <a:gd name="connsiteX10" fmla="*/ 0 w 1324356"/>
              <a:gd name="connsiteY10" fmla="*/ 267462 h 267462"/>
              <a:gd name="connsiteX11" fmla="*/ 0 w 1324356"/>
              <a:gd name="connsiteY11" fmla="*/ 76837 h 267462"/>
              <a:gd name="connsiteX12" fmla="*/ 76837 w 1324356"/>
              <a:gd name="connsiteY12" fmla="*/ 0 h 2674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324356" h="267462">
                <a:moveTo>
                  <a:pt x="76837" y="0"/>
                </a:moveTo>
                <a:lnTo>
                  <a:pt x="1167509" y="0"/>
                </a:lnTo>
                <a:cubicBezTo>
                  <a:pt x="1209945" y="0"/>
                  <a:pt x="1244346" y="34401"/>
                  <a:pt x="1244346" y="76837"/>
                </a:cubicBezTo>
                <a:lnTo>
                  <a:pt x="1244346" y="200872"/>
                </a:lnTo>
                <a:lnTo>
                  <a:pt x="1248176" y="219839"/>
                </a:lnTo>
                <a:cubicBezTo>
                  <a:pt x="1259989" y="247769"/>
                  <a:pt x="1287646" y="267367"/>
                  <a:pt x="1319879" y="267367"/>
                </a:cubicBezTo>
                <a:lnTo>
                  <a:pt x="1324356" y="266463"/>
                </a:lnTo>
                <a:lnTo>
                  <a:pt x="1324356" y="267461"/>
                </a:lnTo>
                <a:lnTo>
                  <a:pt x="1244346" y="267461"/>
                </a:lnTo>
                <a:lnTo>
                  <a:pt x="1244346" y="267462"/>
                </a:lnTo>
                <a:lnTo>
                  <a:pt x="0" y="267462"/>
                </a:lnTo>
                <a:lnTo>
                  <a:pt x="0" y="76837"/>
                </a:lnTo>
                <a:cubicBezTo>
                  <a:pt x="0" y="34401"/>
                  <a:pt x="34401" y="0"/>
                  <a:pt x="76837" y="0"/>
                </a:cubicBezTo>
                <a:close/>
              </a:path>
            </a:pathLst>
          </a:custGeom>
          <a:solidFill>
            <a:srgbClr val="4B90B5"/>
          </a:solidFill>
          <a:ln>
            <a:solidFill>
              <a:srgbClr val="4B90B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/>
              <a:t>Quand ?</a:t>
            </a:r>
          </a:p>
        </p:txBody>
      </p:sp>
      <p:sp>
        <p:nvSpPr>
          <p:cNvPr id="22" name="Forme libre 21"/>
          <p:cNvSpPr/>
          <p:nvPr/>
        </p:nvSpPr>
        <p:spPr>
          <a:xfrm>
            <a:off x="343289" y="3180064"/>
            <a:ext cx="4868792" cy="2025444"/>
          </a:xfrm>
          <a:custGeom>
            <a:avLst/>
            <a:gdLst>
              <a:gd name="connsiteX0" fmla="*/ 0 w 4868792"/>
              <a:gd name="connsiteY0" fmla="*/ 0 h 2025444"/>
              <a:gd name="connsiteX1" fmla="*/ 408551 w 4868792"/>
              <a:gd name="connsiteY1" fmla="*/ 0 h 2025444"/>
              <a:gd name="connsiteX2" fmla="*/ 408551 w 4868792"/>
              <a:gd name="connsiteY2" fmla="*/ 1 h 2025444"/>
              <a:gd name="connsiteX3" fmla="*/ 4750911 w 4868792"/>
              <a:gd name="connsiteY3" fmla="*/ 1 h 2025444"/>
              <a:gd name="connsiteX4" fmla="*/ 4868792 w 4868792"/>
              <a:gd name="connsiteY4" fmla="*/ 117882 h 2025444"/>
              <a:gd name="connsiteX5" fmla="*/ 4868792 w 4868792"/>
              <a:gd name="connsiteY5" fmla="*/ 1907563 h 2025444"/>
              <a:gd name="connsiteX6" fmla="*/ 4750911 w 4868792"/>
              <a:gd name="connsiteY6" fmla="*/ 2025444 h 2025444"/>
              <a:gd name="connsiteX7" fmla="*/ 117881 w 4868792"/>
              <a:gd name="connsiteY7" fmla="*/ 2025444 h 2025444"/>
              <a:gd name="connsiteX8" fmla="*/ 0 w 4868792"/>
              <a:gd name="connsiteY8" fmla="*/ 1907563 h 2025444"/>
              <a:gd name="connsiteX9" fmla="*/ 0 w 4868792"/>
              <a:gd name="connsiteY9" fmla="*/ 318564 h 2025444"/>
              <a:gd name="connsiteX10" fmla="*/ 0 w 4868792"/>
              <a:gd name="connsiteY10" fmla="*/ 117882 h 20254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4868792" h="2025444">
                <a:moveTo>
                  <a:pt x="0" y="0"/>
                </a:moveTo>
                <a:lnTo>
                  <a:pt x="408551" y="0"/>
                </a:lnTo>
                <a:lnTo>
                  <a:pt x="408551" y="1"/>
                </a:lnTo>
                <a:lnTo>
                  <a:pt x="4750911" y="1"/>
                </a:lnTo>
                <a:cubicBezTo>
                  <a:pt x="4816015" y="1"/>
                  <a:pt x="4868792" y="52778"/>
                  <a:pt x="4868792" y="117882"/>
                </a:cubicBezTo>
                <a:lnTo>
                  <a:pt x="4868792" y="1907563"/>
                </a:lnTo>
                <a:cubicBezTo>
                  <a:pt x="4868792" y="1972667"/>
                  <a:pt x="4816015" y="2025444"/>
                  <a:pt x="4750911" y="2025444"/>
                </a:cubicBezTo>
                <a:lnTo>
                  <a:pt x="117881" y="2025444"/>
                </a:lnTo>
                <a:cubicBezTo>
                  <a:pt x="52777" y="2025444"/>
                  <a:pt x="0" y="1972667"/>
                  <a:pt x="0" y="1907563"/>
                </a:cubicBezTo>
                <a:lnTo>
                  <a:pt x="0" y="318564"/>
                </a:lnTo>
                <a:lnTo>
                  <a:pt x="0" y="117882"/>
                </a:lnTo>
                <a:close/>
              </a:path>
            </a:pathLst>
          </a:custGeom>
          <a:ln>
            <a:solidFill>
              <a:srgbClr val="4B90B5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fr-FR" sz="1200">
              <a:solidFill>
                <a:srgbClr val="4B90B5"/>
              </a:solidFill>
            </a:endParaRPr>
          </a:p>
        </p:txBody>
      </p:sp>
      <p:pic>
        <p:nvPicPr>
          <p:cNvPr id="5" name="Image 4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1895597" y="2036325"/>
            <a:ext cx="1664725" cy="4551681"/>
          </a:xfrm>
          <a:prstGeom prst="rect">
            <a:avLst/>
          </a:prstGeom>
          <a:noFill/>
          <a:ln>
            <a:noFill/>
          </a:ln>
        </p:spPr>
      </p:pic>
      <p:sp>
        <p:nvSpPr>
          <p:cNvPr id="23" name="Pentagone 22"/>
          <p:cNvSpPr/>
          <p:nvPr/>
        </p:nvSpPr>
        <p:spPr>
          <a:xfrm>
            <a:off x="5405889" y="3180064"/>
            <a:ext cx="802711" cy="2025444"/>
          </a:xfrm>
          <a:prstGeom prst="homePlate">
            <a:avLst>
              <a:gd name="adj" fmla="val 23171"/>
            </a:avLst>
          </a:prstGeom>
          <a:solidFill>
            <a:srgbClr val="4B90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lvl="0" algn="ctr"/>
            <a:r>
              <a:rPr lang="fr-FR" sz="1200" dirty="0">
                <a:solidFill>
                  <a:prstClr val="white"/>
                </a:solidFill>
              </a:rPr>
              <a:t>Définir le </a:t>
            </a:r>
            <a:r>
              <a:rPr lang="fr-FR" sz="1200" dirty="0" smtClean="0">
                <a:solidFill>
                  <a:prstClr val="white"/>
                </a:solidFill>
              </a:rPr>
              <a:t>planning</a:t>
            </a:r>
            <a:endParaRPr lang="fr-FR" sz="1200" dirty="0">
              <a:solidFill>
                <a:srgbClr val="FF0000"/>
              </a:solidFill>
            </a:endParaRPr>
          </a:p>
        </p:txBody>
      </p:sp>
      <p:sp>
        <p:nvSpPr>
          <p:cNvPr id="24" name="Rectangle à coins arrondis 23"/>
          <p:cNvSpPr/>
          <p:nvPr/>
        </p:nvSpPr>
        <p:spPr>
          <a:xfrm>
            <a:off x="6286501" y="3180064"/>
            <a:ext cx="5627266" cy="2025444"/>
          </a:xfrm>
          <a:prstGeom prst="roundRect">
            <a:avLst>
              <a:gd name="adj" fmla="val 6133"/>
            </a:avLst>
          </a:prstGeom>
          <a:ln>
            <a:solidFill>
              <a:srgbClr val="4B90B5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fr-FR" sz="1200">
              <a:solidFill>
                <a:srgbClr val="4B90B5"/>
              </a:solidFill>
            </a:endParaRPr>
          </a:p>
        </p:txBody>
      </p:sp>
      <p:sp>
        <p:nvSpPr>
          <p:cNvPr id="32" name="Forme libre 31"/>
          <p:cNvSpPr/>
          <p:nvPr/>
        </p:nvSpPr>
        <p:spPr>
          <a:xfrm>
            <a:off x="343291" y="5289566"/>
            <a:ext cx="1324356" cy="267462"/>
          </a:xfrm>
          <a:custGeom>
            <a:avLst/>
            <a:gdLst>
              <a:gd name="connsiteX0" fmla="*/ 76837 w 1324356"/>
              <a:gd name="connsiteY0" fmla="*/ 0 h 267462"/>
              <a:gd name="connsiteX1" fmla="*/ 1167509 w 1324356"/>
              <a:gd name="connsiteY1" fmla="*/ 0 h 267462"/>
              <a:gd name="connsiteX2" fmla="*/ 1244346 w 1324356"/>
              <a:gd name="connsiteY2" fmla="*/ 76837 h 267462"/>
              <a:gd name="connsiteX3" fmla="*/ 1244346 w 1324356"/>
              <a:gd name="connsiteY3" fmla="*/ 200872 h 267462"/>
              <a:gd name="connsiteX4" fmla="*/ 1248176 w 1324356"/>
              <a:gd name="connsiteY4" fmla="*/ 219839 h 267462"/>
              <a:gd name="connsiteX5" fmla="*/ 1319879 w 1324356"/>
              <a:gd name="connsiteY5" fmla="*/ 267367 h 267462"/>
              <a:gd name="connsiteX6" fmla="*/ 1324356 w 1324356"/>
              <a:gd name="connsiteY6" fmla="*/ 266463 h 267462"/>
              <a:gd name="connsiteX7" fmla="*/ 1324356 w 1324356"/>
              <a:gd name="connsiteY7" fmla="*/ 267461 h 267462"/>
              <a:gd name="connsiteX8" fmla="*/ 1244346 w 1324356"/>
              <a:gd name="connsiteY8" fmla="*/ 267461 h 267462"/>
              <a:gd name="connsiteX9" fmla="*/ 1244346 w 1324356"/>
              <a:gd name="connsiteY9" fmla="*/ 267462 h 267462"/>
              <a:gd name="connsiteX10" fmla="*/ 0 w 1324356"/>
              <a:gd name="connsiteY10" fmla="*/ 267462 h 267462"/>
              <a:gd name="connsiteX11" fmla="*/ 0 w 1324356"/>
              <a:gd name="connsiteY11" fmla="*/ 76837 h 267462"/>
              <a:gd name="connsiteX12" fmla="*/ 76837 w 1324356"/>
              <a:gd name="connsiteY12" fmla="*/ 0 h 2674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324356" h="267462">
                <a:moveTo>
                  <a:pt x="76837" y="0"/>
                </a:moveTo>
                <a:lnTo>
                  <a:pt x="1167509" y="0"/>
                </a:lnTo>
                <a:cubicBezTo>
                  <a:pt x="1209945" y="0"/>
                  <a:pt x="1244346" y="34401"/>
                  <a:pt x="1244346" y="76837"/>
                </a:cubicBezTo>
                <a:lnTo>
                  <a:pt x="1244346" y="200872"/>
                </a:lnTo>
                <a:lnTo>
                  <a:pt x="1248176" y="219839"/>
                </a:lnTo>
                <a:cubicBezTo>
                  <a:pt x="1259989" y="247769"/>
                  <a:pt x="1287646" y="267367"/>
                  <a:pt x="1319879" y="267367"/>
                </a:cubicBezTo>
                <a:lnTo>
                  <a:pt x="1324356" y="266463"/>
                </a:lnTo>
                <a:lnTo>
                  <a:pt x="1324356" y="267461"/>
                </a:lnTo>
                <a:lnTo>
                  <a:pt x="1244346" y="267461"/>
                </a:lnTo>
                <a:lnTo>
                  <a:pt x="1244346" y="267462"/>
                </a:lnTo>
                <a:lnTo>
                  <a:pt x="0" y="267462"/>
                </a:lnTo>
                <a:lnTo>
                  <a:pt x="0" y="76837"/>
                </a:lnTo>
                <a:cubicBezTo>
                  <a:pt x="0" y="34401"/>
                  <a:pt x="34401" y="0"/>
                  <a:pt x="76837" y="0"/>
                </a:cubicBezTo>
                <a:close/>
              </a:path>
            </a:pathLst>
          </a:custGeom>
          <a:solidFill>
            <a:srgbClr val="4B90B5"/>
          </a:solidFill>
          <a:ln>
            <a:solidFill>
              <a:srgbClr val="4B90B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/>
              <a:t>Où ?</a:t>
            </a:r>
          </a:p>
        </p:txBody>
      </p:sp>
      <p:sp>
        <p:nvSpPr>
          <p:cNvPr id="33" name="Rectangle à coins arrondis 32"/>
          <p:cNvSpPr/>
          <p:nvPr/>
        </p:nvSpPr>
        <p:spPr>
          <a:xfrm>
            <a:off x="6286501" y="5557028"/>
            <a:ext cx="5627266" cy="1148507"/>
          </a:xfrm>
          <a:prstGeom prst="roundRect">
            <a:avLst/>
          </a:prstGeom>
          <a:ln>
            <a:solidFill>
              <a:srgbClr val="4B90B5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fr-FR" sz="1200">
              <a:solidFill>
                <a:srgbClr val="4B90B5"/>
              </a:solidFill>
            </a:endParaRPr>
          </a:p>
        </p:txBody>
      </p:sp>
      <p:sp>
        <p:nvSpPr>
          <p:cNvPr id="34" name="Pentagone 33"/>
          <p:cNvSpPr/>
          <p:nvPr/>
        </p:nvSpPr>
        <p:spPr>
          <a:xfrm>
            <a:off x="5405889" y="5557029"/>
            <a:ext cx="802711" cy="1148506"/>
          </a:xfrm>
          <a:prstGeom prst="homePlate">
            <a:avLst>
              <a:gd name="adj" fmla="val 23171"/>
            </a:avLst>
          </a:prstGeom>
          <a:solidFill>
            <a:srgbClr val="4B90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lvl="0" algn="ctr"/>
            <a:r>
              <a:rPr lang="fr-FR" sz="1200" dirty="0">
                <a:solidFill>
                  <a:prstClr val="white"/>
                </a:solidFill>
              </a:rPr>
              <a:t>Définir les </a:t>
            </a:r>
            <a:r>
              <a:rPr lang="fr-FR" sz="1200" dirty="0" smtClean="0">
                <a:solidFill>
                  <a:prstClr val="white"/>
                </a:solidFill>
              </a:rPr>
              <a:t>lieux</a:t>
            </a:r>
            <a:endParaRPr lang="fr-FR" sz="1200" dirty="0">
              <a:solidFill>
                <a:prstClr val="white"/>
              </a:solidFill>
            </a:endParaRPr>
          </a:p>
        </p:txBody>
      </p:sp>
      <p:sp>
        <p:nvSpPr>
          <p:cNvPr id="35" name="Forme libre 34"/>
          <p:cNvSpPr/>
          <p:nvPr/>
        </p:nvSpPr>
        <p:spPr>
          <a:xfrm>
            <a:off x="343289" y="5557028"/>
            <a:ext cx="4868792" cy="1148508"/>
          </a:xfrm>
          <a:custGeom>
            <a:avLst/>
            <a:gdLst>
              <a:gd name="connsiteX0" fmla="*/ 0 w 4868792"/>
              <a:gd name="connsiteY0" fmla="*/ 0 h 1148508"/>
              <a:gd name="connsiteX1" fmla="*/ 914400 w 4868792"/>
              <a:gd name="connsiteY1" fmla="*/ 0 h 1148508"/>
              <a:gd name="connsiteX2" fmla="*/ 914400 w 4868792"/>
              <a:gd name="connsiteY2" fmla="*/ 1 h 1148508"/>
              <a:gd name="connsiteX3" fmla="*/ 4774086 w 4868792"/>
              <a:gd name="connsiteY3" fmla="*/ 1 h 1148508"/>
              <a:gd name="connsiteX4" fmla="*/ 4868792 w 4868792"/>
              <a:gd name="connsiteY4" fmla="*/ 94707 h 1148508"/>
              <a:gd name="connsiteX5" fmla="*/ 4868792 w 4868792"/>
              <a:gd name="connsiteY5" fmla="*/ 1053802 h 1148508"/>
              <a:gd name="connsiteX6" fmla="*/ 4774086 w 4868792"/>
              <a:gd name="connsiteY6" fmla="*/ 1148508 h 1148508"/>
              <a:gd name="connsiteX7" fmla="*/ 94706 w 4868792"/>
              <a:gd name="connsiteY7" fmla="*/ 1148508 h 1148508"/>
              <a:gd name="connsiteX8" fmla="*/ 0 w 4868792"/>
              <a:gd name="connsiteY8" fmla="*/ 1053802 h 1148508"/>
              <a:gd name="connsiteX9" fmla="*/ 0 w 4868792"/>
              <a:gd name="connsiteY9" fmla="*/ 914400 h 1148508"/>
              <a:gd name="connsiteX10" fmla="*/ 0 w 4868792"/>
              <a:gd name="connsiteY10" fmla="*/ 94707 h 11485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4868792" h="1148508">
                <a:moveTo>
                  <a:pt x="0" y="0"/>
                </a:moveTo>
                <a:lnTo>
                  <a:pt x="914400" y="0"/>
                </a:lnTo>
                <a:lnTo>
                  <a:pt x="914400" y="1"/>
                </a:lnTo>
                <a:lnTo>
                  <a:pt x="4774086" y="1"/>
                </a:lnTo>
                <a:cubicBezTo>
                  <a:pt x="4826391" y="1"/>
                  <a:pt x="4868792" y="42402"/>
                  <a:pt x="4868792" y="94707"/>
                </a:cubicBezTo>
                <a:lnTo>
                  <a:pt x="4868792" y="1053802"/>
                </a:lnTo>
                <a:cubicBezTo>
                  <a:pt x="4868792" y="1106107"/>
                  <a:pt x="4826391" y="1148508"/>
                  <a:pt x="4774086" y="1148508"/>
                </a:cubicBezTo>
                <a:lnTo>
                  <a:pt x="94706" y="1148508"/>
                </a:lnTo>
                <a:cubicBezTo>
                  <a:pt x="42401" y="1148508"/>
                  <a:pt x="0" y="1106107"/>
                  <a:pt x="0" y="1053802"/>
                </a:cubicBezTo>
                <a:lnTo>
                  <a:pt x="0" y="914400"/>
                </a:lnTo>
                <a:lnTo>
                  <a:pt x="0" y="94707"/>
                </a:lnTo>
                <a:close/>
              </a:path>
            </a:pathLst>
          </a:custGeom>
          <a:ln>
            <a:solidFill>
              <a:srgbClr val="4B90B5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pPr marL="176213" indent="-176213"/>
            <a:r>
              <a:rPr lang="fr-FR" sz="1200" dirty="0">
                <a:solidFill>
                  <a:srgbClr val="4B90B5"/>
                </a:solidFill>
              </a:rPr>
              <a:t>Commencer par le </a:t>
            </a:r>
            <a:r>
              <a:rPr lang="fr-FR" sz="1200" dirty="0" smtClean="0">
                <a:solidFill>
                  <a:srgbClr val="4B90B5"/>
                </a:solidFill>
              </a:rPr>
              <a:t>lieu </a:t>
            </a:r>
            <a:r>
              <a:rPr lang="fr-FR" sz="1200" dirty="0">
                <a:solidFill>
                  <a:srgbClr val="4B90B5"/>
                </a:solidFill>
              </a:rPr>
              <a:t>le plus emblématique des problèmes perçus </a:t>
            </a:r>
            <a:r>
              <a:rPr lang="fr-FR" sz="1200" dirty="0" smtClean="0">
                <a:solidFill>
                  <a:srgbClr val="4B90B5"/>
                </a:solidFill>
              </a:rPr>
              <a:t>(département</a:t>
            </a:r>
            <a:r>
              <a:rPr lang="fr-FR" sz="1200" dirty="0">
                <a:solidFill>
                  <a:srgbClr val="4B90B5"/>
                </a:solidFill>
              </a:rPr>
              <a:t>, sites connus pour de mauvais résultats, poste de travail ou </a:t>
            </a:r>
            <a:r>
              <a:rPr lang="fr-FR" sz="1200" dirty="0" smtClean="0">
                <a:solidFill>
                  <a:srgbClr val="4B90B5"/>
                </a:solidFill>
              </a:rPr>
              <a:t>étape </a:t>
            </a:r>
            <a:r>
              <a:rPr lang="fr-FR" sz="1200" dirty="0">
                <a:solidFill>
                  <a:srgbClr val="4B90B5"/>
                </a:solidFill>
              </a:rPr>
              <a:t>de </a:t>
            </a:r>
            <a:r>
              <a:rPr lang="fr-FR" sz="1200" dirty="0" err="1">
                <a:solidFill>
                  <a:srgbClr val="4B90B5"/>
                </a:solidFill>
              </a:rPr>
              <a:t>process</a:t>
            </a:r>
            <a:r>
              <a:rPr lang="fr-FR" sz="1200" dirty="0">
                <a:solidFill>
                  <a:srgbClr val="4B90B5"/>
                </a:solidFill>
              </a:rPr>
              <a:t> </a:t>
            </a:r>
            <a:r>
              <a:rPr lang="fr-FR" sz="1200" dirty="0" smtClean="0">
                <a:solidFill>
                  <a:srgbClr val="4B90B5"/>
                </a:solidFill>
              </a:rPr>
              <a:t>connue pour </a:t>
            </a:r>
            <a:r>
              <a:rPr lang="fr-FR" sz="1200" dirty="0">
                <a:solidFill>
                  <a:srgbClr val="4B90B5"/>
                </a:solidFill>
              </a:rPr>
              <a:t>sa pénibilité et son importance dans le </a:t>
            </a:r>
            <a:r>
              <a:rPr lang="fr-FR" sz="1200" dirty="0" err="1">
                <a:solidFill>
                  <a:srgbClr val="4B90B5"/>
                </a:solidFill>
              </a:rPr>
              <a:t>process</a:t>
            </a:r>
            <a:r>
              <a:rPr lang="fr-FR" sz="1200" dirty="0">
                <a:solidFill>
                  <a:srgbClr val="4B90B5"/>
                </a:solidFill>
              </a:rPr>
              <a:t>)</a:t>
            </a:r>
          </a:p>
          <a:p>
            <a:pPr marL="176213" indent="-176213"/>
            <a:r>
              <a:rPr lang="fr-FR" sz="1200" dirty="0">
                <a:solidFill>
                  <a:srgbClr val="4B90B5"/>
                </a:solidFill>
              </a:rPr>
              <a:t>Etre ensuite le plus exhaustif possible, couvrir un maximum de </a:t>
            </a:r>
            <a:r>
              <a:rPr lang="fr-FR" sz="1200" dirty="0" smtClean="0">
                <a:solidFill>
                  <a:srgbClr val="4B90B5"/>
                </a:solidFill>
              </a:rPr>
              <a:t>postes, départements, sites.</a:t>
            </a:r>
            <a:endParaRPr lang="fr-FR" sz="1200" dirty="0">
              <a:solidFill>
                <a:srgbClr val="4B90B5"/>
              </a:solidFill>
            </a:endParaRPr>
          </a:p>
        </p:txBody>
      </p:sp>
      <p:pic>
        <p:nvPicPr>
          <p:cNvPr id="36" name="Image 35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6705" t="5569" r="8604" b="4006"/>
          <a:stretch/>
        </p:blipFill>
        <p:spPr bwMode="auto">
          <a:xfrm>
            <a:off x="10448822" y="126254"/>
            <a:ext cx="1464945" cy="143637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43289" y="3190104"/>
            <a:ext cx="432605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/>
            <a:r>
              <a:rPr lang="en-US" sz="1200" dirty="0" err="1" smtClean="0">
                <a:solidFill>
                  <a:srgbClr val="4B90B5"/>
                </a:solidFill>
              </a:rPr>
              <a:t>Planifier</a:t>
            </a:r>
            <a:r>
              <a:rPr lang="en-US" sz="1200" dirty="0" smtClean="0">
                <a:solidFill>
                  <a:srgbClr val="4B90B5"/>
                </a:solidFill>
              </a:rPr>
              <a:t> </a:t>
            </a:r>
            <a:r>
              <a:rPr lang="en-US" sz="1200" dirty="0" err="1" smtClean="0">
                <a:solidFill>
                  <a:srgbClr val="4B90B5"/>
                </a:solidFill>
              </a:rPr>
              <a:t>l’ensemble</a:t>
            </a:r>
            <a:r>
              <a:rPr lang="en-US" sz="1200" dirty="0" smtClean="0">
                <a:solidFill>
                  <a:srgbClr val="4B90B5"/>
                </a:solidFill>
              </a:rPr>
              <a:t> </a:t>
            </a:r>
            <a:r>
              <a:rPr lang="en-US" sz="1200" dirty="0" smtClean="0">
                <a:solidFill>
                  <a:srgbClr val="4B90B5"/>
                </a:solidFill>
              </a:rPr>
              <a:t>des </a:t>
            </a:r>
            <a:r>
              <a:rPr lang="en-US" sz="1200" dirty="0" smtClean="0">
                <a:solidFill>
                  <a:srgbClr val="4B90B5"/>
                </a:solidFill>
              </a:rPr>
              <a:t>immersions, ne </a:t>
            </a:r>
            <a:r>
              <a:rPr lang="en-US" sz="1200" dirty="0" smtClean="0">
                <a:solidFill>
                  <a:srgbClr val="4B90B5"/>
                </a:solidFill>
              </a:rPr>
              <a:t>pas se limiter </a:t>
            </a:r>
            <a:r>
              <a:rPr lang="en-US" sz="1200" dirty="0" smtClean="0">
                <a:solidFill>
                  <a:srgbClr val="4B90B5"/>
                </a:solidFill>
              </a:rPr>
              <a:t>à </a:t>
            </a:r>
            <a:r>
              <a:rPr lang="en-US" sz="1200" dirty="0" err="1" smtClean="0">
                <a:solidFill>
                  <a:srgbClr val="4B90B5"/>
                </a:solidFill>
              </a:rPr>
              <a:t>une</a:t>
            </a:r>
            <a:r>
              <a:rPr lang="en-US" sz="1200" dirty="0" smtClean="0">
                <a:solidFill>
                  <a:srgbClr val="4B90B5"/>
                </a:solidFill>
              </a:rPr>
              <a:t> </a:t>
            </a:r>
            <a:r>
              <a:rPr lang="en-US" sz="1200" dirty="0" err="1" smtClean="0">
                <a:solidFill>
                  <a:srgbClr val="4B90B5"/>
                </a:solidFill>
              </a:rPr>
              <a:t>seule</a:t>
            </a:r>
            <a:r>
              <a:rPr lang="en-US" sz="1200" dirty="0" smtClean="0">
                <a:solidFill>
                  <a:srgbClr val="4B90B5"/>
                </a:solidFill>
              </a:rPr>
              <a:t>.</a:t>
            </a:r>
            <a:endParaRPr lang="ro-RO" sz="1200" dirty="0">
              <a:solidFill>
                <a:srgbClr val="4B90B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8660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6705" t="5569" r="8604" b="4006"/>
          <a:stretch/>
        </p:blipFill>
        <p:spPr bwMode="auto">
          <a:xfrm>
            <a:off x="10448822" y="126254"/>
            <a:ext cx="1464945" cy="143637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sp>
        <p:nvSpPr>
          <p:cNvPr id="7" name="Rectangle à coins arrondis 6"/>
          <p:cNvSpPr/>
          <p:nvPr/>
        </p:nvSpPr>
        <p:spPr>
          <a:xfrm>
            <a:off x="343289" y="1101614"/>
            <a:ext cx="9791333" cy="461010"/>
          </a:xfrm>
          <a:prstGeom prst="roundRect">
            <a:avLst/>
          </a:prstGeom>
          <a:solidFill>
            <a:srgbClr val="4B90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Planifier la mise en place avec une première responsabilisation des équipe</a:t>
            </a:r>
          </a:p>
        </p:txBody>
      </p:sp>
      <p:cxnSp>
        <p:nvCxnSpPr>
          <p:cNvPr id="3" name="Connecteur droit 2"/>
          <p:cNvCxnSpPr/>
          <p:nvPr/>
        </p:nvCxnSpPr>
        <p:spPr>
          <a:xfrm>
            <a:off x="343291" y="940777"/>
            <a:ext cx="9791333" cy="0"/>
          </a:xfrm>
          <a:prstGeom prst="line">
            <a:avLst/>
          </a:prstGeom>
          <a:solidFill>
            <a:srgbClr val="4B90B5"/>
          </a:solidFill>
          <a:ln w="28575">
            <a:solidFill>
              <a:srgbClr val="4B90B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8" name="ZoneTexte 7"/>
          <p:cNvSpPr txBox="1"/>
          <p:nvPr/>
        </p:nvSpPr>
        <p:spPr>
          <a:xfrm>
            <a:off x="343291" y="464820"/>
            <a:ext cx="28673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>
                <a:solidFill>
                  <a:srgbClr val="4B90B5"/>
                </a:solidFill>
              </a:rPr>
              <a:t>Fiche Pratique 5</a:t>
            </a:r>
            <a:r>
              <a:rPr lang="fr-FR" b="1" dirty="0" smtClean="0">
                <a:solidFill>
                  <a:srgbClr val="4B90B5"/>
                </a:solidFill>
              </a:rPr>
              <a:t> </a:t>
            </a:r>
            <a:r>
              <a:rPr lang="fr-FR" b="1" dirty="0">
                <a:solidFill>
                  <a:srgbClr val="4B90B5"/>
                </a:solidFill>
              </a:rPr>
              <a:t>: </a:t>
            </a:r>
            <a:r>
              <a:rPr lang="fr-FR" b="1" dirty="0" smtClean="0">
                <a:solidFill>
                  <a:srgbClr val="4B90B5"/>
                </a:solidFill>
              </a:rPr>
              <a:t>PLANIFIER</a:t>
            </a:r>
            <a:endParaRPr lang="fr-FR" b="1" dirty="0">
              <a:solidFill>
                <a:srgbClr val="4B90B5"/>
              </a:solidFill>
            </a:endParaRPr>
          </a:p>
        </p:txBody>
      </p:sp>
      <p:sp>
        <p:nvSpPr>
          <p:cNvPr id="15" name="Pentagone 14"/>
          <p:cNvSpPr/>
          <p:nvPr/>
        </p:nvSpPr>
        <p:spPr>
          <a:xfrm>
            <a:off x="337891" y="2127743"/>
            <a:ext cx="529397" cy="1338450"/>
          </a:xfrm>
          <a:prstGeom prst="homePlate">
            <a:avLst>
              <a:gd name="adj" fmla="val 23171"/>
            </a:avLst>
          </a:prstGeom>
          <a:solidFill>
            <a:srgbClr val="4B90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lvl="0" algn="ctr"/>
            <a:r>
              <a:rPr lang="fr-FR" sz="1200" dirty="0" smtClean="0">
                <a:solidFill>
                  <a:prstClr val="white"/>
                </a:solidFill>
              </a:rPr>
              <a:t>Usage / Pratiques</a:t>
            </a:r>
            <a:endParaRPr lang="fr-FR" sz="1200" dirty="0">
              <a:solidFill>
                <a:prstClr val="white"/>
              </a:solidFill>
            </a:endParaRPr>
          </a:p>
        </p:txBody>
      </p:sp>
      <p:sp>
        <p:nvSpPr>
          <p:cNvPr id="20" name="Pentagone 19"/>
          <p:cNvSpPr/>
          <p:nvPr/>
        </p:nvSpPr>
        <p:spPr>
          <a:xfrm>
            <a:off x="337891" y="5349267"/>
            <a:ext cx="529397" cy="1356064"/>
          </a:xfrm>
          <a:prstGeom prst="homePlate">
            <a:avLst>
              <a:gd name="adj" fmla="val 23171"/>
            </a:avLst>
          </a:prstGeom>
          <a:solidFill>
            <a:srgbClr val="4B90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lvl="0" algn="ctr"/>
            <a:r>
              <a:rPr lang="fr-FR" sz="1200" dirty="0">
                <a:solidFill>
                  <a:prstClr val="white"/>
                </a:solidFill>
              </a:rPr>
              <a:t>Actions</a:t>
            </a:r>
          </a:p>
        </p:txBody>
      </p:sp>
      <p:sp>
        <p:nvSpPr>
          <p:cNvPr id="16" name="Pentagone 15"/>
          <p:cNvSpPr/>
          <p:nvPr/>
        </p:nvSpPr>
        <p:spPr>
          <a:xfrm>
            <a:off x="337891" y="3556789"/>
            <a:ext cx="529397" cy="1338450"/>
          </a:xfrm>
          <a:prstGeom prst="homePlate">
            <a:avLst>
              <a:gd name="adj" fmla="val 23171"/>
            </a:avLst>
          </a:prstGeom>
          <a:solidFill>
            <a:srgbClr val="4B90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lvl="0" algn="ctr"/>
            <a:r>
              <a:rPr lang="fr-FR" sz="1200" dirty="0">
                <a:solidFill>
                  <a:prstClr val="white"/>
                </a:solidFill>
              </a:rPr>
              <a:t>Personnes</a:t>
            </a:r>
          </a:p>
        </p:txBody>
      </p:sp>
      <p:grpSp>
        <p:nvGrpSpPr>
          <p:cNvPr id="12" name="Groupe 11"/>
          <p:cNvGrpSpPr/>
          <p:nvPr/>
        </p:nvGrpSpPr>
        <p:grpSpPr>
          <a:xfrm>
            <a:off x="1685435" y="1646684"/>
            <a:ext cx="4998075" cy="5058647"/>
            <a:chOff x="1203975" y="1646684"/>
            <a:chExt cx="4398348" cy="5058647"/>
          </a:xfrm>
        </p:grpSpPr>
        <p:sp>
          <p:nvSpPr>
            <p:cNvPr id="18" name="Pentagone 17"/>
            <p:cNvSpPr/>
            <p:nvPr/>
          </p:nvSpPr>
          <p:spPr>
            <a:xfrm rot="5400000">
              <a:off x="3207919" y="-357260"/>
              <a:ext cx="390460" cy="4398348"/>
            </a:xfrm>
            <a:prstGeom prst="homePlate">
              <a:avLst>
                <a:gd name="adj" fmla="val 23171"/>
              </a:avLst>
            </a:prstGeom>
            <a:solidFill>
              <a:srgbClr val="4B90B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lvl="0" algn="ctr"/>
              <a:r>
                <a:rPr lang="fr-FR" sz="1200" dirty="0" smtClean="0">
                  <a:solidFill>
                    <a:schemeClr val="bg1"/>
                  </a:solidFill>
                </a:rPr>
                <a:t>Noter les  points </a:t>
              </a:r>
              <a:r>
                <a:rPr lang="fr-FR" sz="1200" dirty="0">
                  <a:solidFill>
                    <a:prstClr val="white"/>
                  </a:solidFill>
                </a:rPr>
                <a:t>positifs</a:t>
              </a:r>
            </a:p>
          </p:txBody>
        </p:sp>
        <p:sp>
          <p:nvSpPr>
            <p:cNvPr id="19" name="Rectangle à coins arrondis 18"/>
            <p:cNvSpPr/>
            <p:nvPr/>
          </p:nvSpPr>
          <p:spPr>
            <a:xfrm>
              <a:off x="1203975" y="2127743"/>
              <a:ext cx="4398348" cy="1338450"/>
            </a:xfrm>
            <a:prstGeom prst="roundRect">
              <a:avLst>
                <a:gd name="adj" fmla="val 7733"/>
              </a:avLst>
            </a:prstGeom>
            <a:ln>
              <a:solidFill>
                <a:srgbClr val="4B90B5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endParaRPr lang="fr-FR" sz="1200">
                <a:solidFill>
                  <a:srgbClr val="4B90B5"/>
                </a:solidFill>
              </a:endParaRPr>
            </a:p>
          </p:txBody>
        </p:sp>
        <p:sp>
          <p:nvSpPr>
            <p:cNvPr id="31" name="Rectangle à coins arrondis 30"/>
            <p:cNvSpPr/>
            <p:nvPr/>
          </p:nvSpPr>
          <p:spPr>
            <a:xfrm>
              <a:off x="1203975" y="5349267"/>
              <a:ext cx="4398348" cy="628488"/>
            </a:xfrm>
            <a:prstGeom prst="roundRect">
              <a:avLst>
                <a:gd name="adj" fmla="val 7733"/>
              </a:avLst>
            </a:prstGeom>
            <a:ln>
              <a:solidFill>
                <a:srgbClr val="4B90B5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endParaRPr lang="fr-FR" sz="1200">
                <a:solidFill>
                  <a:srgbClr val="4B90B5"/>
                </a:solidFill>
              </a:endParaRPr>
            </a:p>
          </p:txBody>
        </p:sp>
        <p:sp>
          <p:nvSpPr>
            <p:cNvPr id="34" name="Rectangle à coins arrondis 33"/>
            <p:cNvSpPr/>
            <p:nvPr/>
          </p:nvSpPr>
          <p:spPr>
            <a:xfrm>
              <a:off x="1203975" y="3556789"/>
              <a:ext cx="4398348" cy="1338450"/>
            </a:xfrm>
            <a:prstGeom prst="roundRect">
              <a:avLst>
                <a:gd name="adj" fmla="val 7733"/>
              </a:avLst>
            </a:prstGeom>
            <a:ln>
              <a:solidFill>
                <a:srgbClr val="4B90B5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endParaRPr lang="fr-FR" sz="1200">
                <a:solidFill>
                  <a:srgbClr val="4B90B5"/>
                </a:solidFill>
              </a:endParaRPr>
            </a:p>
          </p:txBody>
        </p:sp>
        <p:sp>
          <p:nvSpPr>
            <p:cNvPr id="37" name="Rectangle à coins arrondis 36"/>
            <p:cNvSpPr/>
            <p:nvPr/>
          </p:nvSpPr>
          <p:spPr>
            <a:xfrm>
              <a:off x="1203975" y="6076843"/>
              <a:ext cx="4398348" cy="628488"/>
            </a:xfrm>
            <a:prstGeom prst="roundRect">
              <a:avLst>
                <a:gd name="adj" fmla="val 7733"/>
              </a:avLst>
            </a:prstGeom>
            <a:ln>
              <a:solidFill>
                <a:srgbClr val="4B90B5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endParaRPr lang="fr-FR" sz="1200">
                <a:solidFill>
                  <a:srgbClr val="4B90B5"/>
                </a:solidFill>
              </a:endParaRPr>
            </a:p>
          </p:txBody>
        </p:sp>
        <p:sp>
          <p:nvSpPr>
            <p:cNvPr id="10" name="Triangle isocèle 9"/>
            <p:cNvSpPr/>
            <p:nvPr/>
          </p:nvSpPr>
          <p:spPr>
            <a:xfrm rot="10800000">
              <a:off x="2872798" y="4972076"/>
              <a:ext cx="1060704" cy="338059"/>
            </a:xfrm>
            <a:prstGeom prst="triangle">
              <a:avLst/>
            </a:prstGeom>
            <a:solidFill>
              <a:srgbClr val="4B90B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11" name="Groupe 10"/>
          <p:cNvGrpSpPr/>
          <p:nvPr/>
        </p:nvGrpSpPr>
        <p:grpSpPr>
          <a:xfrm>
            <a:off x="6915691" y="1646685"/>
            <a:ext cx="4998076" cy="5058646"/>
            <a:chOff x="5736273" y="1646685"/>
            <a:chExt cx="4398349" cy="5058646"/>
          </a:xfrm>
        </p:grpSpPr>
        <p:sp>
          <p:nvSpPr>
            <p:cNvPr id="23" name="Pentagone 22"/>
            <p:cNvSpPr/>
            <p:nvPr/>
          </p:nvSpPr>
          <p:spPr>
            <a:xfrm rot="5400000">
              <a:off x="7740217" y="-357259"/>
              <a:ext cx="390462" cy="4398349"/>
            </a:xfrm>
            <a:prstGeom prst="homePlate">
              <a:avLst>
                <a:gd name="adj" fmla="val 23171"/>
              </a:avLst>
            </a:prstGeom>
            <a:solidFill>
              <a:srgbClr val="4B90B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lvl="0" algn="ctr"/>
              <a:r>
                <a:rPr lang="fr-FR" sz="1200" dirty="0" smtClean="0">
                  <a:solidFill>
                    <a:schemeClr val="bg1"/>
                  </a:solidFill>
                </a:rPr>
                <a:t>Noter les axes </a:t>
              </a:r>
              <a:r>
                <a:rPr lang="fr-FR" sz="1200" dirty="0">
                  <a:solidFill>
                    <a:prstClr val="white"/>
                  </a:solidFill>
                </a:rPr>
                <a:t>d’amélioration</a:t>
              </a:r>
            </a:p>
          </p:txBody>
        </p:sp>
        <p:sp>
          <p:nvSpPr>
            <p:cNvPr id="26" name="Rectangle à coins arrondis 25"/>
            <p:cNvSpPr/>
            <p:nvPr/>
          </p:nvSpPr>
          <p:spPr>
            <a:xfrm>
              <a:off x="5736273" y="2127743"/>
              <a:ext cx="4398349" cy="1338450"/>
            </a:xfrm>
            <a:prstGeom prst="roundRect">
              <a:avLst>
                <a:gd name="adj" fmla="val 7733"/>
              </a:avLst>
            </a:prstGeom>
            <a:ln>
              <a:solidFill>
                <a:srgbClr val="4B90B5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endParaRPr lang="fr-FR" sz="1200">
                <a:solidFill>
                  <a:srgbClr val="4B90B5"/>
                </a:solidFill>
              </a:endParaRPr>
            </a:p>
          </p:txBody>
        </p:sp>
        <p:sp>
          <p:nvSpPr>
            <p:cNvPr id="33" name="Rectangle à coins arrondis 32"/>
            <p:cNvSpPr/>
            <p:nvPr/>
          </p:nvSpPr>
          <p:spPr>
            <a:xfrm>
              <a:off x="5736273" y="5349267"/>
              <a:ext cx="4398349" cy="628488"/>
            </a:xfrm>
            <a:prstGeom prst="roundRect">
              <a:avLst>
                <a:gd name="adj" fmla="val 7733"/>
              </a:avLst>
            </a:prstGeom>
            <a:ln>
              <a:solidFill>
                <a:srgbClr val="4B90B5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endParaRPr lang="fr-FR" sz="1200">
                <a:solidFill>
                  <a:srgbClr val="4B90B5"/>
                </a:solidFill>
              </a:endParaRPr>
            </a:p>
          </p:txBody>
        </p:sp>
        <p:sp>
          <p:nvSpPr>
            <p:cNvPr id="35" name="Rectangle à coins arrondis 34"/>
            <p:cNvSpPr/>
            <p:nvPr/>
          </p:nvSpPr>
          <p:spPr>
            <a:xfrm>
              <a:off x="5736273" y="3556789"/>
              <a:ext cx="4398349" cy="1338450"/>
            </a:xfrm>
            <a:prstGeom prst="roundRect">
              <a:avLst>
                <a:gd name="adj" fmla="val 7733"/>
              </a:avLst>
            </a:prstGeom>
            <a:ln>
              <a:solidFill>
                <a:srgbClr val="4B90B5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endParaRPr lang="fr-FR" sz="1200">
                <a:solidFill>
                  <a:srgbClr val="4B90B5"/>
                </a:solidFill>
              </a:endParaRPr>
            </a:p>
          </p:txBody>
        </p:sp>
        <p:sp>
          <p:nvSpPr>
            <p:cNvPr id="38" name="Rectangle à coins arrondis 37"/>
            <p:cNvSpPr/>
            <p:nvPr/>
          </p:nvSpPr>
          <p:spPr>
            <a:xfrm>
              <a:off x="5736273" y="6076843"/>
              <a:ext cx="4398349" cy="628488"/>
            </a:xfrm>
            <a:prstGeom prst="roundRect">
              <a:avLst>
                <a:gd name="adj" fmla="val 7733"/>
              </a:avLst>
            </a:prstGeom>
            <a:ln>
              <a:solidFill>
                <a:srgbClr val="4B90B5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endParaRPr lang="fr-FR" sz="1200">
                <a:solidFill>
                  <a:srgbClr val="4B90B5"/>
                </a:solidFill>
              </a:endParaRPr>
            </a:p>
          </p:txBody>
        </p:sp>
        <p:sp>
          <p:nvSpPr>
            <p:cNvPr id="39" name="Triangle isocèle 38"/>
            <p:cNvSpPr/>
            <p:nvPr/>
          </p:nvSpPr>
          <p:spPr>
            <a:xfrm rot="10800000">
              <a:off x="7405095" y="4972076"/>
              <a:ext cx="1060704" cy="338059"/>
            </a:xfrm>
            <a:prstGeom prst="triangle">
              <a:avLst/>
            </a:prstGeom>
            <a:solidFill>
              <a:srgbClr val="4B90B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13" name="Parallélogramme 12"/>
          <p:cNvSpPr/>
          <p:nvPr/>
        </p:nvSpPr>
        <p:spPr>
          <a:xfrm flipH="1">
            <a:off x="786280" y="5350473"/>
            <a:ext cx="756007" cy="671867"/>
          </a:xfrm>
          <a:prstGeom prst="parallelogram">
            <a:avLst>
              <a:gd name="adj" fmla="val 17628"/>
            </a:avLst>
          </a:prstGeom>
          <a:solidFill>
            <a:srgbClr val="4B90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lIns="0" tIns="0" rIns="0" bIns="0" rtlCol="0" anchor="ctr"/>
          <a:lstStyle/>
          <a:p>
            <a:pPr algn="ctr"/>
            <a:r>
              <a:rPr lang="fr-FR" sz="1050" dirty="0">
                <a:solidFill>
                  <a:prstClr val="white"/>
                </a:solidFill>
              </a:rPr>
              <a:t>Etape suivante</a:t>
            </a:r>
          </a:p>
        </p:txBody>
      </p:sp>
      <p:sp>
        <p:nvSpPr>
          <p:cNvPr id="40" name="Parallélogramme 39"/>
          <p:cNvSpPr/>
          <p:nvPr/>
        </p:nvSpPr>
        <p:spPr>
          <a:xfrm flipH="1" flipV="1">
            <a:off x="786280" y="6033463"/>
            <a:ext cx="756007" cy="671867"/>
          </a:xfrm>
          <a:prstGeom prst="parallelogram">
            <a:avLst>
              <a:gd name="adj" fmla="val 17628"/>
            </a:avLst>
          </a:prstGeom>
          <a:solidFill>
            <a:srgbClr val="4B90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lIns="0" tIns="0" rIns="0" bIns="0" rtlCol="0" anchor="ctr"/>
          <a:lstStyle/>
          <a:p>
            <a:pPr algn="ctr"/>
            <a:r>
              <a:rPr lang="fr-FR" sz="1050" dirty="0">
                <a:solidFill>
                  <a:prstClr val="white"/>
                </a:solidFill>
              </a:rPr>
              <a:t>Cycle suivant</a:t>
            </a:r>
          </a:p>
        </p:txBody>
      </p:sp>
    </p:spTree>
    <p:extLst>
      <p:ext uri="{BB962C8B-B14F-4D97-AF65-F5344CB8AC3E}">
        <p14:creationId xmlns:p14="http://schemas.microsoft.com/office/powerpoint/2010/main" xmlns="" val="3079441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53933" y="1327062"/>
            <a:ext cx="4284134" cy="4203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38125960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Image 18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448819" y="126255"/>
            <a:ext cx="1464947" cy="1437502"/>
          </a:xfrm>
          <a:prstGeom prst="rect">
            <a:avLst/>
          </a:prstGeom>
        </p:spPr>
      </p:pic>
      <p:sp>
        <p:nvSpPr>
          <p:cNvPr id="14" name="Forme libre 13"/>
          <p:cNvSpPr/>
          <p:nvPr/>
        </p:nvSpPr>
        <p:spPr>
          <a:xfrm>
            <a:off x="343291" y="1914144"/>
            <a:ext cx="4868790" cy="914400"/>
          </a:xfrm>
          <a:custGeom>
            <a:avLst/>
            <a:gdLst>
              <a:gd name="connsiteX0" fmla="*/ 152403 w 6589776"/>
              <a:gd name="connsiteY0" fmla="*/ 0 h 914400"/>
              <a:gd name="connsiteX1" fmla="*/ 6437373 w 6589776"/>
              <a:gd name="connsiteY1" fmla="*/ 0 h 914400"/>
              <a:gd name="connsiteX2" fmla="*/ 6589776 w 6589776"/>
              <a:gd name="connsiteY2" fmla="*/ 152403 h 914400"/>
              <a:gd name="connsiteX3" fmla="*/ 6589776 w 6589776"/>
              <a:gd name="connsiteY3" fmla="*/ 761997 h 914400"/>
              <a:gd name="connsiteX4" fmla="*/ 6437373 w 6589776"/>
              <a:gd name="connsiteY4" fmla="*/ 914400 h 914400"/>
              <a:gd name="connsiteX5" fmla="*/ 152403 w 6589776"/>
              <a:gd name="connsiteY5" fmla="*/ 914400 h 914400"/>
              <a:gd name="connsiteX6" fmla="*/ 0 w 6589776"/>
              <a:gd name="connsiteY6" fmla="*/ 761997 h 914400"/>
              <a:gd name="connsiteX7" fmla="*/ 0 w 6589776"/>
              <a:gd name="connsiteY7" fmla="*/ 152403 h 914400"/>
              <a:gd name="connsiteX8" fmla="*/ 1 w 6589776"/>
              <a:gd name="connsiteY8" fmla="*/ 152398 h 914400"/>
              <a:gd name="connsiteX9" fmla="*/ 1 w 6589776"/>
              <a:gd name="connsiteY9" fmla="*/ 1 h 914400"/>
              <a:gd name="connsiteX10" fmla="*/ 152398 w 6589776"/>
              <a:gd name="connsiteY10" fmla="*/ 1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6589776" h="914400">
                <a:moveTo>
                  <a:pt x="152403" y="0"/>
                </a:moveTo>
                <a:lnTo>
                  <a:pt x="6437373" y="0"/>
                </a:lnTo>
                <a:cubicBezTo>
                  <a:pt x="6521543" y="0"/>
                  <a:pt x="6589776" y="68233"/>
                  <a:pt x="6589776" y="152403"/>
                </a:cubicBezTo>
                <a:lnTo>
                  <a:pt x="6589776" y="761997"/>
                </a:lnTo>
                <a:cubicBezTo>
                  <a:pt x="6589776" y="846167"/>
                  <a:pt x="6521543" y="914400"/>
                  <a:pt x="6437373" y="914400"/>
                </a:cubicBezTo>
                <a:lnTo>
                  <a:pt x="152403" y="914400"/>
                </a:lnTo>
                <a:cubicBezTo>
                  <a:pt x="68233" y="914400"/>
                  <a:pt x="0" y="846167"/>
                  <a:pt x="0" y="761997"/>
                </a:cubicBezTo>
                <a:lnTo>
                  <a:pt x="0" y="152403"/>
                </a:lnTo>
                <a:lnTo>
                  <a:pt x="1" y="152398"/>
                </a:lnTo>
                <a:lnTo>
                  <a:pt x="1" y="1"/>
                </a:lnTo>
                <a:lnTo>
                  <a:pt x="152398" y="1"/>
                </a:lnTo>
                <a:close/>
              </a:path>
            </a:pathLst>
          </a:custGeom>
          <a:ln>
            <a:solidFill>
              <a:srgbClr val="4B90B5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285750" indent="-285750"/>
            <a:r>
              <a:rPr lang="fr-FR" sz="1200" dirty="0" smtClean="0">
                <a:solidFill>
                  <a:srgbClr val="4B90B5"/>
                </a:solidFill>
              </a:rPr>
              <a:t>Vous-même, </a:t>
            </a:r>
            <a:r>
              <a:rPr lang="fr-FR" sz="1200" dirty="0">
                <a:solidFill>
                  <a:srgbClr val="4B90B5"/>
                </a:solidFill>
              </a:rPr>
              <a:t>dans la mesure du possible </a:t>
            </a:r>
            <a:r>
              <a:rPr lang="fr-FR" sz="1200" dirty="0" smtClean="0">
                <a:solidFill>
                  <a:srgbClr val="4B90B5"/>
                </a:solidFill>
              </a:rPr>
              <a:t>et, </a:t>
            </a:r>
            <a:r>
              <a:rPr lang="fr-FR" sz="1200" dirty="0">
                <a:solidFill>
                  <a:srgbClr val="4B90B5"/>
                </a:solidFill>
              </a:rPr>
              <a:t>selon la maturité du </a:t>
            </a:r>
            <a:r>
              <a:rPr lang="fr-FR" sz="1200" dirty="0" smtClean="0">
                <a:solidFill>
                  <a:srgbClr val="4B90B5"/>
                </a:solidFill>
              </a:rPr>
              <a:t>processus,</a:t>
            </a:r>
            <a:endParaRPr lang="fr-FR" sz="1200" dirty="0">
              <a:solidFill>
                <a:srgbClr val="4B90B5"/>
              </a:solidFill>
            </a:endParaRPr>
          </a:p>
          <a:p>
            <a:pPr marL="285750" indent="-285750"/>
            <a:r>
              <a:rPr lang="fr-FR" sz="1200" dirty="0">
                <a:solidFill>
                  <a:srgbClr val="4B90B5"/>
                </a:solidFill>
              </a:rPr>
              <a:t>l</a:t>
            </a:r>
            <a:r>
              <a:rPr lang="fr-FR" sz="1200" dirty="0" smtClean="0">
                <a:solidFill>
                  <a:srgbClr val="4B90B5"/>
                </a:solidFill>
              </a:rPr>
              <a:t>e </a:t>
            </a:r>
            <a:r>
              <a:rPr lang="fr-FR" sz="1200" dirty="0">
                <a:solidFill>
                  <a:srgbClr val="4B90B5"/>
                </a:solidFill>
              </a:rPr>
              <a:t>management de proximité qui </a:t>
            </a:r>
            <a:r>
              <a:rPr lang="fr-FR" sz="1200" dirty="0" smtClean="0">
                <a:solidFill>
                  <a:srgbClr val="4B90B5"/>
                </a:solidFill>
              </a:rPr>
              <a:t>orchestre la </a:t>
            </a:r>
            <a:r>
              <a:rPr lang="fr-FR" sz="1200" dirty="0">
                <a:solidFill>
                  <a:srgbClr val="4B90B5"/>
                </a:solidFill>
              </a:rPr>
              <a:t>mise en </a:t>
            </a:r>
            <a:r>
              <a:rPr lang="fr-FR" sz="1200" dirty="0" smtClean="0">
                <a:solidFill>
                  <a:srgbClr val="4B90B5"/>
                </a:solidFill>
              </a:rPr>
              <a:t>place </a:t>
            </a:r>
            <a:r>
              <a:rPr lang="fr-FR" sz="1200" dirty="0" smtClean="0">
                <a:solidFill>
                  <a:srgbClr val="4B90B5"/>
                </a:solidFill>
              </a:rPr>
              <a:t>des améliorations.</a:t>
            </a:r>
            <a:endParaRPr lang="fr-FR" sz="1200" dirty="0">
              <a:solidFill>
                <a:srgbClr val="4B90B5"/>
              </a:solidFill>
            </a:endParaRPr>
          </a:p>
          <a:p>
            <a:pPr marL="285750" indent="-285750"/>
            <a:r>
              <a:rPr lang="fr-FR" sz="1200" dirty="0">
                <a:solidFill>
                  <a:srgbClr val="4B90B5"/>
                </a:solidFill>
              </a:rPr>
              <a:t>Les </a:t>
            </a:r>
            <a:r>
              <a:rPr lang="fr-FR" sz="1200" dirty="0" smtClean="0">
                <a:solidFill>
                  <a:srgbClr val="4B90B5"/>
                </a:solidFill>
              </a:rPr>
              <a:t>opérationnels.</a:t>
            </a:r>
            <a:endParaRPr lang="fr-FR" sz="1200" dirty="0">
              <a:solidFill>
                <a:srgbClr val="4B90B5"/>
              </a:solidFill>
            </a:endParaRPr>
          </a:p>
        </p:txBody>
      </p:sp>
      <p:sp>
        <p:nvSpPr>
          <p:cNvPr id="7" name="Rectangle à coins arrondis 6"/>
          <p:cNvSpPr/>
          <p:nvPr/>
        </p:nvSpPr>
        <p:spPr>
          <a:xfrm>
            <a:off x="343289" y="1101614"/>
            <a:ext cx="9791333" cy="461010"/>
          </a:xfrm>
          <a:prstGeom prst="roundRect">
            <a:avLst/>
          </a:prstGeom>
          <a:solidFill>
            <a:srgbClr val="4B90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Valider l’impact de la stratégie au travers des premières tentatives</a:t>
            </a:r>
          </a:p>
        </p:txBody>
      </p:sp>
      <p:sp>
        <p:nvSpPr>
          <p:cNvPr id="20" name="Forme libre 19"/>
          <p:cNvSpPr/>
          <p:nvPr/>
        </p:nvSpPr>
        <p:spPr>
          <a:xfrm>
            <a:off x="343291" y="1646682"/>
            <a:ext cx="1324356" cy="267462"/>
          </a:xfrm>
          <a:custGeom>
            <a:avLst/>
            <a:gdLst>
              <a:gd name="connsiteX0" fmla="*/ 76837 w 1324356"/>
              <a:gd name="connsiteY0" fmla="*/ 0 h 267462"/>
              <a:gd name="connsiteX1" fmla="*/ 1167509 w 1324356"/>
              <a:gd name="connsiteY1" fmla="*/ 0 h 267462"/>
              <a:gd name="connsiteX2" fmla="*/ 1244346 w 1324356"/>
              <a:gd name="connsiteY2" fmla="*/ 76837 h 267462"/>
              <a:gd name="connsiteX3" fmla="*/ 1244346 w 1324356"/>
              <a:gd name="connsiteY3" fmla="*/ 200872 h 267462"/>
              <a:gd name="connsiteX4" fmla="*/ 1248176 w 1324356"/>
              <a:gd name="connsiteY4" fmla="*/ 219839 h 267462"/>
              <a:gd name="connsiteX5" fmla="*/ 1319879 w 1324356"/>
              <a:gd name="connsiteY5" fmla="*/ 267367 h 267462"/>
              <a:gd name="connsiteX6" fmla="*/ 1324356 w 1324356"/>
              <a:gd name="connsiteY6" fmla="*/ 266463 h 267462"/>
              <a:gd name="connsiteX7" fmla="*/ 1324356 w 1324356"/>
              <a:gd name="connsiteY7" fmla="*/ 267461 h 267462"/>
              <a:gd name="connsiteX8" fmla="*/ 1244346 w 1324356"/>
              <a:gd name="connsiteY8" fmla="*/ 267461 h 267462"/>
              <a:gd name="connsiteX9" fmla="*/ 1244346 w 1324356"/>
              <a:gd name="connsiteY9" fmla="*/ 267462 h 267462"/>
              <a:gd name="connsiteX10" fmla="*/ 0 w 1324356"/>
              <a:gd name="connsiteY10" fmla="*/ 267462 h 267462"/>
              <a:gd name="connsiteX11" fmla="*/ 0 w 1324356"/>
              <a:gd name="connsiteY11" fmla="*/ 76837 h 267462"/>
              <a:gd name="connsiteX12" fmla="*/ 76837 w 1324356"/>
              <a:gd name="connsiteY12" fmla="*/ 0 h 2674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324356" h="267462">
                <a:moveTo>
                  <a:pt x="76837" y="0"/>
                </a:moveTo>
                <a:lnTo>
                  <a:pt x="1167509" y="0"/>
                </a:lnTo>
                <a:cubicBezTo>
                  <a:pt x="1209945" y="0"/>
                  <a:pt x="1244346" y="34401"/>
                  <a:pt x="1244346" y="76837"/>
                </a:cubicBezTo>
                <a:lnTo>
                  <a:pt x="1244346" y="200872"/>
                </a:lnTo>
                <a:lnTo>
                  <a:pt x="1248176" y="219839"/>
                </a:lnTo>
                <a:cubicBezTo>
                  <a:pt x="1259989" y="247769"/>
                  <a:pt x="1287646" y="267367"/>
                  <a:pt x="1319879" y="267367"/>
                </a:cubicBezTo>
                <a:lnTo>
                  <a:pt x="1324356" y="266463"/>
                </a:lnTo>
                <a:lnTo>
                  <a:pt x="1324356" y="267461"/>
                </a:lnTo>
                <a:lnTo>
                  <a:pt x="1244346" y="267461"/>
                </a:lnTo>
                <a:lnTo>
                  <a:pt x="1244346" y="267462"/>
                </a:lnTo>
                <a:lnTo>
                  <a:pt x="0" y="267462"/>
                </a:lnTo>
                <a:lnTo>
                  <a:pt x="0" y="76837"/>
                </a:lnTo>
                <a:cubicBezTo>
                  <a:pt x="0" y="34401"/>
                  <a:pt x="34401" y="0"/>
                  <a:pt x="76837" y="0"/>
                </a:cubicBezTo>
                <a:close/>
              </a:path>
            </a:pathLst>
          </a:custGeom>
          <a:solidFill>
            <a:srgbClr val="4B90B5"/>
          </a:solidFill>
          <a:ln>
            <a:solidFill>
              <a:srgbClr val="4B90B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/>
              <a:t>Qui ?</a:t>
            </a:r>
          </a:p>
        </p:txBody>
      </p:sp>
      <p:cxnSp>
        <p:nvCxnSpPr>
          <p:cNvPr id="3" name="Connecteur droit 2"/>
          <p:cNvCxnSpPr/>
          <p:nvPr/>
        </p:nvCxnSpPr>
        <p:spPr>
          <a:xfrm>
            <a:off x="343291" y="940777"/>
            <a:ext cx="9791333" cy="0"/>
          </a:xfrm>
          <a:prstGeom prst="line">
            <a:avLst/>
          </a:prstGeom>
          <a:solidFill>
            <a:srgbClr val="4B90B5"/>
          </a:solidFill>
          <a:ln w="28575">
            <a:solidFill>
              <a:srgbClr val="4B90B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8" name="ZoneTexte 7"/>
          <p:cNvSpPr txBox="1"/>
          <p:nvPr/>
        </p:nvSpPr>
        <p:spPr>
          <a:xfrm>
            <a:off x="343291" y="464820"/>
            <a:ext cx="26947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>
                <a:solidFill>
                  <a:srgbClr val="4B90B5"/>
                </a:solidFill>
              </a:rPr>
              <a:t>Fiche Pratique 6 : VALIDER</a:t>
            </a:r>
          </a:p>
        </p:txBody>
      </p:sp>
      <p:sp>
        <p:nvSpPr>
          <p:cNvPr id="9" name="Rectangle à coins arrondis 8"/>
          <p:cNvSpPr/>
          <p:nvPr/>
        </p:nvSpPr>
        <p:spPr>
          <a:xfrm>
            <a:off x="6286501" y="1914144"/>
            <a:ext cx="5627266" cy="914400"/>
          </a:xfrm>
          <a:prstGeom prst="roundRect">
            <a:avLst/>
          </a:prstGeom>
          <a:ln>
            <a:solidFill>
              <a:srgbClr val="4B90B5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fr-FR" sz="1200">
              <a:solidFill>
                <a:srgbClr val="4B90B5"/>
              </a:solidFill>
            </a:endParaRPr>
          </a:p>
        </p:txBody>
      </p:sp>
      <p:sp>
        <p:nvSpPr>
          <p:cNvPr id="10" name="Pentagone 9"/>
          <p:cNvSpPr/>
          <p:nvPr/>
        </p:nvSpPr>
        <p:spPr>
          <a:xfrm>
            <a:off x="5405889" y="1914144"/>
            <a:ext cx="802711" cy="914400"/>
          </a:xfrm>
          <a:prstGeom prst="homePlate">
            <a:avLst>
              <a:gd name="adj" fmla="val 23171"/>
            </a:avLst>
          </a:prstGeom>
          <a:solidFill>
            <a:srgbClr val="4B90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lvl="0" algn="ctr"/>
            <a:r>
              <a:rPr lang="fr-FR" sz="1200" dirty="0">
                <a:solidFill>
                  <a:prstClr val="white"/>
                </a:solidFill>
              </a:rPr>
              <a:t>Lister les </a:t>
            </a:r>
            <a:r>
              <a:rPr lang="fr-FR" sz="1200" dirty="0" err="1">
                <a:solidFill>
                  <a:prstClr val="white"/>
                </a:solidFill>
              </a:rPr>
              <a:t>les</a:t>
            </a:r>
            <a:r>
              <a:rPr lang="fr-FR" sz="1200" dirty="0">
                <a:solidFill>
                  <a:prstClr val="white"/>
                </a:solidFill>
              </a:rPr>
              <a:t> patrons des pilotes</a:t>
            </a:r>
          </a:p>
        </p:txBody>
      </p:sp>
      <p:sp>
        <p:nvSpPr>
          <p:cNvPr id="17" name="Forme libre 16"/>
          <p:cNvSpPr/>
          <p:nvPr/>
        </p:nvSpPr>
        <p:spPr>
          <a:xfrm>
            <a:off x="343291" y="2912603"/>
            <a:ext cx="1324356" cy="267462"/>
          </a:xfrm>
          <a:custGeom>
            <a:avLst/>
            <a:gdLst>
              <a:gd name="connsiteX0" fmla="*/ 76837 w 1324356"/>
              <a:gd name="connsiteY0" fmla="*/ 0 h 267462"/>
              <a:gd name="connsiteX1" fmla="*/ 1167509 w 1324356"/>
              <a:gd name="connsiteY1" fmla="*/ 0 h 267462"/>
              <a:gd name="connsiteX2" fmla="*/ 1244346 w 1324356"/>
              <a:gd name="connsiteY2" fmla="*/ 76837 h 267462"/>
              <a:gd name="connsiteX3" fmla="*/ 1244346 w 1324356"/>
              <a:gd name="connsiteY3" fmla="*/ 200872 h 267462"/>
              <a:gd name="connsiteX4" fmla="*/ 1248176 w 1324356"/>
              <a:gd name="connsiteY4" fmla="*/ 219839 h 267462"/>
              <a:gd name="connsiteX5" fmla="*/ 1319879 w 1324356"/>
              <a:gd name="connsiteY5" fmla="*/ 267367 h 267462"/>
              <a:gd name="connsiteX6" fmla="*/ 1324356 w 1324356"/>
              <a:gd name="connsiteY6" fmla="*/ 266463 h 267462"/>
              <a:gd name="connsiteX7" fmla="*/ 1324356 w 1324356"/>
              <a:gd name="connsiteY7" fmla="*/ 267461 h 267462"/>
              <a:gd name="connsiteX8" fmla="*/ 1244346 w 1324356"/>
              <a:gd name="connsiteY8" fmla="*/ 267461 h 267462"/>
              <a:gd name="connsiteX9" fmla="*/ 1244346 w 1324356"/>
              <a:gd name="connsiteY9" fmla="*/ 267462 h 267462"/>
              <a:gd name="connsiteX10" fmla="*/ 0 w 1324356"/>
              <a:gd name="connsiteY10" fmla="*/ 267462 h 267462"/>
              <a:gd name="connsiteX11" fmla="*/ 0 w 1324356"/>
              <a:gd name="connsiteY11" fmla="*/ 76837 h 267462"/>
              <a:gd name="connsiteX12" fmla="*/ 76837 w 1324356"/>
              <a:gd name="connsiteY12" fmla="*/ 0 h 2674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324356" h="267462">
                <a:moveTo>
                  <a:pt x="76837" y="0"/>
                </a:moveTo>
                <a:lnTo>
                  <a:pt x="1167509" y="0"/>
                </a:lnTo>
                <a:cubicBezTo>
                  <a:pt x="1209945" y="0"/>
                  <a:pt x="1244346" y="34401"/>
                  <a:pt x="1244346" y="76837"/>
                </a:cubicBezTo>
                <a:lnTo>
                  <a:pt x="1244346" y="200872"/>
                </a:lnTo>
                <a:lnTo>
                  <a:pt x="1248176" y="219839"/>
                </a:lnTo>
                <a:cubicBezTo>
                  <a:pt x="1259989" y="247769"/>
                  <a:pt x="1287646" y="267367"/>
                  <a:pt x="1319879" y="267367"/>
                </a:cubicBezTo>
                <a:lnTo>
                  <a:pt x="1324356" y="266463"/>
                </a:lnTo>
                <a:lnTo>
                  <a:pt x="1324356" y="267461"/>
                </a:lnTo>
                <a:lnTo>
                  <a:pt x="1244346" y="267461"/>
                </a:lnTo>
                <a:lnTo>
                  <a:pt x="1244346" y="267462"/>
                </a:lnTo>
                <a:lnTo>
                  <a:pt x="0" y="267462"/>
                </a:lnTo>
                <a:lnTo>
                  <a:pt x="0" y="76837"/>
                </a:lnTo>
                <a:cubicBezTo>
                  <a:pt x="0" y="34401"/>
                  <a:pt x="34401" y="0"/>
                  <a:pt x="76837" y="0"/>
                </a:cubicBezTo>
                <a:close/>
              </a:path>
            </a:pathLst>
          </a:custGeom>
          <a:solidFill>
            <a:srgbClr val="4B90B5"/>
          </a:solidFill>
          <a:ln>
            <a:solidFill>
              <a:srgbClr val="4B90B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/>
              <a:t>Quand ?</a:t>
            </a:r>
          </a:p>
        </p:txBody>
      </p:sp>
      <p:sp>
        <p:nvSpPr>
          <p:cNvPr id="22" name="Forme libre 21"/>
          <p:cNvSpPr/>
          <p:nvPr/>
        </p:nvSpPr>
        <p:spPr>
          <a:xfrm>
            <a:off x="343289" y="3180064"/>
            <a:ext cx="4868792" cy="2025444"/>
          </a:xfrm>
          <a:custGeom>
            <a:avLst/>
            <a:gdLst>
              <a:gd name="connsiteX0" fmla="*/ 0 w 4868792"/>
              <a:gd name="connsiteY0" fmla="*/ 0 h 2025444"/>
              <a:gd name="connsiteX1" fmla="*/ 408551 w 4868792"/>
              <a:gd name="connsiteY1" fmla="*/ 0 h 2025444"/>
              <a:gd name="connsiteX2" fmla="*/ 408551 w 4868792"/>
              <a:gd name="connsiteY2" fmla="*/ 1 h 2025444"/>
              <a:gd name="connsiteX3" fmla="*/ 4750911 w 4868792"/>
              <a:gd name="connsiteY3" fmla="*/ 1 h 2025444"/>
              <a:gd name="connsiteX4" fmla="*/ 4868792 w 4868792"/>
              <a:gd name="connsiteY4" fmla="*/ 117882 h 2025444"/>
              <a:gd name="connsiteX5" fmla="*/ 4868792 w 4868792"/>
              <a:gd name="connsiteY5" fmla="*/ 1907563 h 2025444"/>
              <a:gd name="connsiteX6" fmla="*/ 4750911 w 4868792"/>
              <a:gd name="connsiteY6" fmla="*/ 2025444 h 2025444"/>
              <a:gd name="connsiteX7" fmla="*/ 117881 w 4868792"/>
              <a:gd name="connsiteY7" fmla="*/ 2025444 h 2025444"/>
              <a:gd name="connsiteX8" fmla="*/ 0 w 4868792"/>
              <a:gd name="connsiteY8" fmla="*/ 1907563 h 2025444"/>
              <a:gd name="connsiteX9" fmla="*/ 0 w 4868792"/>
              <a:gd name="connsiteY9" fmla="*/ 318564 h 2025444"/>
              <a:gd name="connsiteX10" fmla="*/ 0 w 4868792"/>
              <a:gd name="connsiteY10" fmla="*/ 117882 h 20254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4868792" h="2025444">
                <a:moveTo>
                  <a:pt x="0" y="0"/>
                </a:moveTo>
                <a:lnTo>
                  <a:pt x="408551" y="0"/>
                </a:lnTo>
                <a:lnTo>
                  <a:pt x="408551" y="1"/>
                </a:lnTo>
                <a:lnTo>
                  <a:pt x="4750911" y="1"/>
                </a:lnTo>
                <a:cubicBezTo>
                  <a:pt x="4816015" y="1"/>
                  <a:pt x="4868792" y="52778"/>
                  <a:pt x="4868792" y="117882"/>
                </a:cubicBezTo>
                <a:lnTo>
                  <a:pt x="4868792" y="1907563"/>
                </a:lnTo>
                <a:cubicBezTo>
                  <a:pt x="4868792" y="1972667"/>
                  <a:pt x="4816015" y="2025444"/>
                  <a:pt x="4750911" y="2025444"/>
                </a:cubicBezTo>
                <a:lnTo>
                  <a:pt x="117881" y="2025444"/>
                </a:lnTo>
                <a:cubicBezTo>
                  <a:pt x="52777" y="2025444"/>
                  <a:pt x="0" y="1972667"/>
                  <a:pt x="0" y="1907563"/>
                </a:cubicBezTo>
                <a:lnTo>
                  <a:pt x="0" y="318564"/>
                </a:lnTo>
                <a:lnTo>
                  <a:pt x="0" y="117882"/>
                </a:lnTo>
                <a:close/>
              </a:path>
            </a:pathLst>
          </a:custGeom>
          <a:ln>
            <a:solidFill>
              <a:srgbClr val="4B90B5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fr-FR" sz="1200">
              <a:solidFill>
                <a:srgbClr val="4B90B5"/>
              </a:solidFill>
            </a:endParaRPr>
          </a:p>
        </p:txBody>
      </p:sp>
      <p:sp>
        <p:nvSpPr>
          <p:cNvPr id="23" name="Pentagone 22"/>
          <p:cNvSpPr/>
          <p:nvPr/>
        </p:nvSpPr>
        <p:spPr>
          <a:xfrm>
            <a:off x="5405889" y="3180064"/>
            <a:ext cx="802711" cy="2025444"/>
          </a:xfrm>
          <a:prstGeom prst="homePlate">
            <a:avLst>
              <a:gd name="adj" fmla="val 23171"/>
            </a:avLst>
          </a:prstGeom>
          <a:solidFill>
            <a:srgbClr val="4B90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lvl="0" algn="ctr"/>
            <a:r>
              <a:rPr lang="fr-FR" sz="1200" dirty="0">
                <a:solidFill>
                  <a:prstClr val="white"/>
                </a:solidFill>
              </a:rPr>
              <a:t>Définir le </a:t>
            </a:r>
            <a:r>
              <a:rPr lang="fr-FR" sz="1200" dirty="0" smtClean="0">
                <a:solidFill>
                  <a:prstClr val="white"/>
                </a:solidFill>
              </a:rPr>
              <a:t>planning</a:t>
            </a:r>
            <a:endParaRPr lang="fr-FR" sz="1200" dirty="0">
              <a:solidFill>
                <a:prstClr val="white"/>
              </a:solidFill>
            </a:endParaRPr>
          </a:p>
        </p:txBody>
      </p:sp>
      <p:sp>
        <p:nvSpPr>
          <p:cNvPr id="24" name="Rectangle à coins arrondis 23"/>
          <p:cNvSpPr/>
          <p:nvPr/>
        </p:nvSpPr>
        <p:spPr>
          <a:xfrm>
            <a:off x="6286501" y="3180064"/>
            <a:ext cx="5627266" cy="2025444"/>
          </a:xfrm>
          <a:prstGeom prst="roundRect">
            <a:avLst>
              <a:gd name="adj" fmla="val 6133"/>
            </a:avLst>
          </a:prstGeom>
          <a:ln>
            <a:solidFill>
              <a:srgbClr val="4B90B5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fr-FR" sz="1200">
              <a:solidFill>
                <a:srgbClr val="4B90B5"/>
              </a:solidFill>
            </a:endParaRPr>
          </a:p>
        </p:txBody>
      </p:sp>
      <p:sp>
        <p:nvSpPr>
          <p:cNvPr id="32" name="Forme libre 31"/>
          <p:cNvSpPr/>
          <p:nvPr/>
        </p:nvSpPr>
        <p:spPr>
          <a:xfrm>
            <a:off x="343291" y="5289566"/>
            <a:ext cx="1324356" cy="267462"/>
          </a:xfrm>
          <a:custGeom>
            <a:avLst/>
            <a:gdLst>
              <a:gd name="connsiteX0" fmla="*/ 76837 w 1324356"/>
              <a:gd name="connsiteY0" fmla="*/ 0 h 267462"/>
              <a:gd name="connsiteX1" fmla="*/ 1167509 w 1324356"/>
              <a:gd name="connsiteY1" fmla="*/ 0 h 267462"/>
              <a:gd name="connsiteX2" fmla="*/ 1244346 w 1324356"/>
              <a:gd name="connsiteY2" fmla="*/ 76837 h 267462"/>
              <a:gd name="connsiteX3" fmla="*/ 1244346 w 1324356"/>
              <a:gd name="connsiteY3" fmla="*/ 200872 h 267462"/>
              <a:gd name="connsiteX4" fmla="*/ 1248176 w 1324356"/>
              <a:gd name="connsiteY4" fmla="*/ 219839 h 267462"/>
              <a:gd name="connsiteX5" fmla="*/ 1319879 w 1324356"/>
              <a:gd name="connsiteY5" fmla="*/ 267367 h 267462"/>
              <a:gd name="connsiteX6" fmla="*/ 1324356 w 1324356"/>
              <a:gd name="connsiteY6" fmla="*/ 266463 h 267462"/>
              <a:gd name="connsiteX7" fmla="*/ 1324356 w 1324356"/>
              <a:gd name="connsiteY7" fmla="*/ 267461 h 267462"/>
              <a:gd name="connsiteX8" fmla="*/ 1244346 w 1324356"/>
              <a:gd name="connsiteY8" fmla="*/ 267461 h 267462"/>
              <a:gd name="connsiteX9" fmla="*/ 1244346 w 1324356"/>
              <a:gd name="connsiteY9" fmla="*/ 267462 h 267462"/>
              <a:gd name="connsiteX10" fmla="*/ 0 w 1324356"/>
              <a:gd name="connsiteY10" fmla="*/ 267462 h 267462"/>
              <a:gd name="connsiteX11" fmla="*/ 0 w 1324356"/>
              <a:gd name="connsiteY11" fmla="*/ 76837 h 267462"/>
              <a:gd name="connsiteX12" fmla="*/ 76837 w 1324356"/>
              <a:gd name="connsiteY12" fmla="*/ 0 h 2674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324356" h="267462">
                <a:moveTo>
                  <a:pt x="76837" y="0"/>
                </a:moveTo>
                <a:lnTo>
                  <a:pt x="1167509" y="0"/>
                </a:lnTo>
                <a:cubicBezTo>
                  <a:pt x="1209945" y="0"/>
                  <a:pt x="1244346" y="34401"/>
                  <a:pt x="1244346" y="76837"/>
                </a:cubicBezTo>
                <a:lnTo>
                  <a:pt x="1244346" y="200872"/>
                </a:lnTo>
                <a:lnTo>
                  <a:pt x="1248176" y="219839"/>
                </a:lnTo>
                <a:cubicBezTo>
                  <a:pt x="1259989" y="247769"/>
                  <a:pt x="1287646" y="267367"/>
                  <a:pt x="1319879" y="267367"/>
                </a:cubicBezTo>
                <a:lnTo>
                  <a:pt x="1324356" y="266463"/>
                </a:lnTo>
                <a:lnTo>
                  <a:pt x="1324356" y="267461"/>
                </a:lnTo>
                <a:lnTo>
                  <a:pt x="1244346" y="267461"/>
                </a:lnTo>
                <a:lnTo>
                  <a:pt x="1244346" y="267462"/>
                </a:lnTo>
                <a:lnTo>
                  <a:pt x="0" y="267462"/>
                </a:lnTo>
                <a:lnTo>
                  <a:pt x="0" y="76837"/>
                </a:lnTo>
                <a:cubicBezTo>
                  <a:pt x="0" y="34401"/>
                  <a:pt x="34401" y="0"/>
                  <a:pt x="76837" y="0"/>
                </a:cubicBezTo>
                <a:close/>
              </a:path>
            </a:pathLst>
          </a:custGeom>
          <a:solidFill>
            <a:srgbClr val="4B90B5"/>
          </a:solidFill>
          <a:ln>
            <a:solidFill>
              <a:srgbClr val="4B90B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/>
              <a:t>Où ?</a:t>
            </a:r>
          </a:p>
        </p:txBody>
      </p:sp>
      <p:sp>
        <p:nvSpPr>
          <p:cNvPr id="33" name="Rectangle à coins arrondis 32"/>
          <p:cNvSpPr/>
          <p:nvPr/>
        </p:nvSpPr>
        <p:spPr>
          <a:xfrm>
            <a:off x="6286501" y="5557028"/>
            <a:ext cx="5627266" cy="1148507"/>
          </a:xfrm>
          <a:prstGeom prst="roundRect">
            <a:avLst/>
          </a:prstGeom>
          <a:ln>
            <a:solidFill>
              <a:srgbClr val="4B90B5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fr-FR" sz="1200">
              <a:solidFill>
                <a:srgbClr val="4B90B5"/>
              </a:solidFill>
            </a:endParaRPr>
          </a:p>
        </p:txBody>
      </p:sp>
      <p:sp>
        <p:nvSpPr>
          <p:cNvPr id="34" name="Pentagone 33"/>
          <p:cNvSpPr/>
          <p:nvPr/>
        </p:nvSpPr>
        <p:spPr>
          <a:xfrm>
            <a:off x="5405889" y="5557029"/>
            <a:ext cx="802711" cy="1148506"/>
          </a:xfrm>
          <a:prstGeom prst="homePlate">
            <a:avLst>
              <a:gd name="adj" fmla="val 23171"/>
            </a:avLst>
          </a:prstGeom>
          <a:solidFill>
            <a:srgbClr val="4B90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lvl="0" algn="ctr"/>
            <a:r>
              <a:rPr lang="fr-FR" sz="1200" dirty="0">
                <a:solidFill>
                  <a:prstClr val="white"/>
                </a:solidFill>
              </a:rPr>
              <a:t>Définir les </a:t>
            </a:r>
            <a:r>
              <a:rPr lang="fr-FR" sz="1200" dirty="0" smtClean="0">
                <a:solidFill>
                  <a:prstClr val="white"/>
                </a:solidFill>
              </a:rPr>
              <a:t>lieux</a:t>
            </a:r>
            <a:endParaRPr lang="fr-FR" sz="1200" dirty="0">
              <a:solidFill>
                <a:prstClr val="white"/>
              </a:solidFill>
            </a:endParaRPr>
          </a:p>
        </p:txBody>
      </p:sp>
      <p:sp>
        <p:nvSpPr>
          <p:cNvPr id="35" name="Forme libre 34"/>
          <p:cNvSpPr/>
          <p:nvPr/>
        </p:nvSpPr>
        <p:spPr>
          <a:xfrm>
            <a:off x="343289" y="5557027"/>
            <a:ext cx="4868792" cy="1148508"/>
          </a:xfrm>
          <a:custGeom>
            <a:avLst/>
            <a:gdLst>
              <a:gd name="connsiteX0" fmla="*/ 0 w 4868792"/>
              <a:gd name="connsiteY0" fmla="*/ 0 h 1148508"/>
              <a:gd name="connsiteX1" fmla="*/ 914400 w 4868792"/>
              <a:gd name="connsiteY1" fmla="*/ 0 h 1148508"/>
              <a:gd name="connsiteX2" fmla="*/ 914400 w 4868792"/>
              <a:gd name="connsiteY2" fmla="*/ 1 h 1148508"/>
              <a:gd name="connsiteX3" fmla="*/ 4774086 w 4868792"/>
              <a:gd name="connsiteY3" fmla="*/ 1 h 1148508"/>
              <a:gd name="connsiteX4" fmla="*/ 4868792 w 4868792"/>
              <a:gd name="connsiteY4" fmla="*/ 94707 h 1148508"/>
              <a:gd name="connsiteX5" fmla="*/ 4868792 w 4868792"/>
              <a:gd name="connsiteY5" fmla="*/ 1053802 h 1148508"/>
              <a:gd name="connsiteX6" fmla="*/ 4774086 w 4868792"/>
              <a:gd name="connsiteY6" fmla="*/ 1148508 h 1148508"/>
              <a:gd name="connsiteX7" fmla="*/ 94706 w 4868792"/>
              <a:gd name="connsiteY7" fmla="*/ 1148508 h 1148508"/>
              <a:gd name="connsiteX8" fmla="*/ 0 w 4868792"/>
              <a:gd name="connsiteY8" fmla="*/ 1053802 h 1148508"/>
              <a:gd name="connsiteX9" fmla="*/ 0 w 4868792"/>
              <a:gd name="connsiteY9" fmla="*/ 914400 h 1148508"/>
              <a:gd name="connsiteX10" fmla="*/ 0 w 4868792"/>
              <a:gd name="connsiteY10" fmla="*/ 94707 h 11485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4868792" h="1148508">
                <a:moveTo>
                  <a:pt x="0" y="0"/>
                </a:moveTo>
                <a:lnTo>
                  <a:pt x="914400" y="0"/>
                </a:lnTo>
                <a:lnTo>
                  <a:pt x="914400" y="1"/>
                </a:lnTo>
                <a:lnTo>
                  <a:pt x="4774086" y="1"/>
                </a:lnTo>
                <a:cubicBezTo>
                  <a:pt x="4826391" y="1"/>
                  <a:pt x="4868792" y="42402"/>
                  <a:pt x="4868792" y="94707"/>
                </a:cubicBezTo>
                <a:lnTo>
                  <a:pt x="4868792" y="1053802"/>
                </a:lnTo>
                <a:cubicBezTo>
                  <a:pt x="4868792" y="1106107"/>
                  <a:pt x="4826391" y="1148508"/>
                  <a:pt x="4774086" y="1148508"/>
                </a:cubicBezTo>
                <a:lnTo>
                  <a:pt x="94706" y="1148508"/>
                </a:lnTo>
                <a:cubicBezTo>
                  <a:pt x="42401" y="1148508"/>
                  <a:pt x="0" y="1106107"/>
                  <a:pt x="0" y="1053802"/>
                </a:cubicBezTo>
                <a:lnTo>
                  <a:pt x="0" y="914400"/>
                </a:lnTo>
                <a:lnTo>
                  <a:pt x="0" y="94707"/>
                </a:lnTo>
                <a:close/>
              </a:path>
            </a:pathLst>
          </a:custGeom>
          <a:ln>
            <a:solidFill>
              <a:srgbClr val="4B90B5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pPr marL="176213" indent="-176213"/>
            <a:r>
              <a:rPr lang="fr-FR" sz="1200" dirty="0">
                <a:solidFill>
                  <a:srgbClr val="4B90B5"/>
                </a:solidFill>
              </a:rPr>
              <a:t>Sur le lieu de mise en </a:t>
            </a:r>
            <a:r>
              <a:rPr lang="fr-FR" sz="1200" dirty="0" smtClean="0">
                <a:solidFill>
                  <a:srgbClr val="4B90B5"/>
                </a:solidFill>
              </a:rPr>
              <a:t>place, </a:t>
            </a:r>
            <a:r>
              <a:rPr lang="fr-FR" sz="1200" dirty="0" smtClean="0">
                <a:solidFill>
                  <a:srgbClr val="4B90B5"/>
                </a:solidFill>
              </a:rPr>
              <a:t>au cœur des </a:t>
            </a:r>
            <a:r>
              <a:rPr lang="fr-FR" sz="1200" dirty="0" smtClean="0">
                <a:solidFill>
                  <a:srgbClr val="4B90B5"/>
                </a:solidFill>
              </a:rPr>
              <a:t>équipes.</a:t>
            </a:r>
            <a:endParaRPr lang="fr-FR" sz="1200" dirty="0">
              <a:solidFill>
                <a:srgbClr val="4B90B5"/>
              </a:solidFill>
            </a:endParaRP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5400000">
            <a:off x="1679347" y="2315197"/>
            <a:ext cx="1620679" cy="3986825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32903" y="3221271"/>
            <a:ext cx="465819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/>
            <a:r>
              <a:rPr lang="fr-FR" sz="1200" dirty="0" smtClean="0">
                <a:solidFill>
                  <a:srgbClr val="4B90B5"/>
                </a:solidFill>
              </a:rPr>
              <a:t>Cette étape peut varier en fonction du </a:t>
            </a:r>
            <a:r>
              <a:rPr lang="fr-FR" sz="1200" dirty="0" smtClean="0">
                <a:solidFill>
                  <a:srgbClr val="4B90B5"/>
                </a:solidFill>
              </a:rPr>
              <a:t>projet.</a:t>
            </a:r>
            <a:endParaRPr lang="fr-FR" sz="1200" dirty="0">
              <a:solidFill>
                <a:srgbClr val="4B90B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659078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orme libre 16"/>
          <p:cNvSpPr/>
          <p:nvPr/>
        </p:nvSpPr>
        <p:spPr>
          <a:xfrm>
            <a:off x="343291" y="1830086"/>
            <a:ext cx="1324356" cy="267462"/>
          </a:xfrm>
          <a:custGeom>
            <a:avLst/>
            <a:gdLst>
              <a:gd name="connsiteX0" fmla="*/ 76837 w 1324356"/>
              <a:gd name="connsiteY0" fmla="*/ 0 h 267462"/>
              <a:gd name="connsiteX1" fmla="*/ 1167509 w 1324356"/>
              <a:gd name="connsiteY1" fmla="*/ 0 h 267462"/>
              <a:gd name="connsiteX2" fmla="*/ 1244346 w 1324356"/>
              <a:gd name="connsiteY2" fmla="*/ 76837 h 267462"/>
              <a:gd name="connsiteX3" fmla="*/ 1244346 w 1324356"/>
              <a:gd name="connsiteY3" fmla="*/ 200872 h 267462"/>
              <a:gd name="connsiteX4" fmla="*/ 1248176 w 1324356"/>
              <a:gd name="connsiteY4" fmla="*/ 219839 h 267462"/>
              <a:gd name="connsiteX5" fmla="*/ 1319879 w 1324356"/>
              <a:gd name="connsiteY5" fmla="*/ 267367 h 267462"/>
              <a:gd name="connsiteX6" fmla="*/ 1324356 w 1324356"/>
              <a:gd name="connsiteY6" fmla="*/ 266463 h 267462"/>
              <a:gd name="connsiteX7" fmla="*/ 1324356 w 1324356"/>
              <a:gd name="connsiteY7" fmla="*/ 267461 h 267462"/>
              <a:gd name="connsiteX8" fmla="*/ 1244346 w 1324356"/>
              <a:gd name="connsiteY8" fmla="*/ 267461 h 267462"/>
              <a:gd name="connsiteX9" fmla="*/ 1244346 w 1324356"/>
              <a:gd name="connsiteY9" fmla="*/ 267462 h 267462"/>
              <a:gd name="connsiteX10" fmla="*/ 0 w 1324356"/>
              <a:gd name="connsiteY10" fmla="*/ 267462 h 267462"/>
              <a:gd name="connsiteX11" fmla="*/ 0 w 1324356"/>
              <a:gd name="connsiteY11" fmla="*/ 76837 h 267462"/>
              <a:gd name="connsiteX12" fmla="*/ 76837 w 1324356"/>
              <a:gd name="connsiteY12" fmla="*/ 0 h 2674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324356" h="267462">
                <a:moveTo>
                  <a:pt x="76837" y="0"/>
                </a:moveTo>
                <a:lnTo>
                  <a:pt x="1167509" y="0"/>
                </a:lnTo>
                <a:cubicBezTo>
                  <a:pt x="1209945" y="0"/>
                  <a:pt x="1244346" y="34401"/>
                  <a:pt x="1244346" y="76837"/>
                </a:cubicBezTo>
                <a:lnTo>
                  <a:pt x="1244346" y="200872"/>
                </a:lnTo>
                <a:lnTo>
                  <a:pt x="1248176" y="219839"/>
                </a:lnTo>
                <a:cubicBezTo>
                  <a:pt x="1259989" y="247769"/>
                  <a:pt x="1287646" y="267367"/>
                  <a:pt x="1319879" y="267367"/>
                </a:cubicBezTo>
                <a:lnTo>
                  <a:pt x="1324356" y="266463"/>
                </a:lnTo>
                <a:lnTo>
                  <a:pt x="1324356" y="267461"/>
                </a:lnTo>
                <a:lnTo>
                  <a:pt x="1244346" y="267461"/>
                </a:lnTo>
                <a:lnTo>
                  <a:pt x="1244346" y="267462"/>
                </a:lnTo>
                <a:lnTo>
                  <a:pt x="0" y="267462"/>
                </a:lnTo>
                <a:lnTo>
                  <a:pt x="0" y="76837"/>
                </a:lnTo>
                <a:cubicBezTo>
                  <a:pt x="0" y="34401"/>
                  <a:pt x="34401" y="0"/>
                  <a:pt x="76837" y="0"/>
                </a:cubicBezTo>
                <a:close/>
              </a:path>
            </a:pathLst>
          </a:custGeom>
          <a:solidFill>
            <a:srgbClr val="4B90B5"/>
          </a:solidFill>
          <a:ln>
            <a:solidFill>
              <a:srgbClr val="4B90B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/>
              <a:t>Comment ?</a:t>
            </a:r>
          </a:p>
        </p:txBody>
      </p:sp>
      <p:sp>
        <p:nvSpPr>
          <p:cNvPr id="22" name="Forme libre 21"/>
          <p:cNvSpPr/>
          <p:nvPr/>
        </p:nvSpPr>
        <p:spPr>
          <a:xfrm>
            <a:off x="343289" y="3180064"/>
            <a:ext cx="4868792" cy="2025444"/>
          </a:xfrm>
          <a:custGeom>
            <a:avLst/>
            <a:gdLst>
              <a:gd name="connsiteX0" fmla="*/ 0 w 4868792"/>
              <a:gd name="connsiteY0" fmla="*/ 0 h 2025444"/>
              <a:gd name="connsiteX1" fmla="*/ 408551 w 4868792"/>
              <a:gd name="connsiteY1" fmla="*/ 0 h 2025444"/>
              <a:gd name="connsiteX2" fmla="*/ 408551 w 4868792"/>
              <a:gd name="connsiteY2" fmla="*/ 1 h 2025444"/>
              <a:gd name="connsiteX3" fmla="*/ 4750911 w 4868792"/>
              <a:gd name="connsiteY3" fmla="*/ 1 h 2025444"/>
              <a:gd name="connsiteX4" fmla="*/ 4868792 w 4868792"/>
              <a:gd name="connsiteY4" fmla="*/ 117882 h 2025444"/>
              <a:gd name="connsiteX5" fmla="*/ 4868792 w 4868792"/>
              <a:gd name="connsiteY5" fmla="*/ 1907563 h 2025444"/>
              <a:gd name="connsiteX6" fmla="*/ 4750911 w 4868792"/>
              <a:gd name="connsiteY6" fmla="*/ 2025444 h 2025444"/>
              <a:gd name="connsiteX7" fmla="*/ 117881 w 4868792"/>
              <a:gd name="connsiteY7" fmla="*/ 2025444 h 2025444"/>
              <a:gd name="connsiteX8" fmla="*/ 0 w 4868792"/>
              <a:gd name="connsiteY8" fmla="*/ 1907563 h 2025444"/>
              <a:gd name="connsiteX9" fmla="*/ 0 w 4868792"/>
              <a:gd name="connsiteY9" fmla="*/ 318564 h 2025444"/>
              <a:gd name="connsiteX10" fmla="*/ 0 w 4868792"/>
              <a:gd name="connsiteY10" fmla="*/ 117882 h 20254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4868792" h="2025444">
                <a:moveTo>
                  <a:pt x="0" y="0"/>
                </a:moveTo>
                <a:lnTo>
                  <a:pt x="408551" y="0"/>
                </a:lnTo>
                <a:lnTo>
                  <a:pt x="408551" y="1"/>
                </a:lnTo>
                <a:lnTo>
                  <a:pt x="4750911" y="1"/>
                </a:lnTo>
                <a:cubicBezTo>
                  <a:pt x="4816015" y="1"/>
                  <a:pt x="4868792" y="52778"/>
                  <a:pt x="4868792" y="117882"/>
                </a:cubicBezTo>
                <a:lnTo>
                  <a:pt x="4868792" y="1907563"/>
                </a:lnTo>
                <a:cubicBezTo>
                  <a:pt x="4868792" y="1972667"/>
                  <a:pt x="4816015" y="2025444"/>
                  <a:pt x="4750911" y="2025444"/>
                </a:cubicBezTo>
                <a:lnTo>
                  <a:pt x="117881" y="2025444"/>
                </a:lnTo>
                <a:cubicBezTo>
                  <a:pt x="52777" y="2025444"/>
                  <a:pt x="0" y="1972667"/>
                  <a:pt x="0" y="1907563"/>
                </a:cubicBezTo>
                <a:lnTo>
                  <a:pt x="0" y="318564"/>
                </a:lnTo>
                <a:lnTo>
                  <a:pt x="0" y="117882"/>
                </a:lnTo>
                <a:close/>
              </a:path>
            </a:pathLst>
          </a:custGeom>
          <a:ln>
            <a:solidFill>
              <a:srgbClr val="4B90B5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fr-FR" sz="1200">
              <a:solidFill>
                <a:srgbClr val="4B90B5"/>
              </a:solidFill>
            </a:endParaRPr>
          </a:p>
        </p:txBody>
      </p:sp>
      <p:sp>
        <p:nvSpPr>
          <p:cNvPr id="33" name="Forme libre 32"/>
          <p:cNvSpPr/>
          <p:nvPr/>
        </p:nvSpPr>
        <p:spPr>
          <a:xfrm>
            <a:off x="343289" y="2097546"/>
            <a:ext cx="4868792" cy="4275814"/>
          </a:xfrm>
          <a:custGeom>
            <a:avLst/>
            <a:gdLst>
              <a:gd name="connsiteX0" fmla="*/ 0 w 4868792"/>
              <a:gd name="connsiteY0" fmla="*/ 0 h 4275814"/>
              <a:gd name="connsiteX1" fmla="*/ 116730 w 4868792"/>
              <a:gd name="connsiteY1" fmla="*/ 0 h 4275814"/>
              <a:gd name="connsiteX2" fmla="*/ 914400 w 4868792"/>
              <a:gd name="connsiteY2" fmla="*/ 0 h 4275814"/>
              <a:gd name="connsiteX3" fmla="*/ 4752062 w 4868792"/>
              <a:gd name="connsiteY3" fmla="*/ 0 h 4275814"/>
              <a:gd name="connsiteX4" fmla="*/ 4868792 w 4868792"/>
              <a:gd name="connsiteY4" fmla="*/ 116730 h 4275814"/>
              <a:gd name="connsiteX5" fmla="*/ 4868792 w 4868792"/>
              <a:gd name="connsiteY5" fmla="*/ 4159084 h 4275814"/>
              <a:gd name="connsiteX6" fmla="*/ 4752062 w 4868792"/>
              <a:gd name="connsiteY6" fmla="*/ 4275814 h 4275814"/>
              <a:gd name="connsiteX7" fmla="*/ 116730 w 4868792"/>
              <a:gd name="connsiteY7" fmla="*/ 4275814 h 4275814"/>
              <a:gd name="connsiteX8" fmla="*/ 0 w 4868792"/>
              <a:gd name="connsiteY8" fmla="*/ 4159084 h 4275814"/>
              <a:gd name="connsiteX9" fmla="*/ 0 w 4868792"/>
              <a:gd name="connsiteY9" fmla="*/ 914400 h 4275814"/>
              <a:gd name="connsiteX10" fmla="*/ 0 w 4868792"/>
              <a:gd name="connsiteY10" fmla="*/ 116730 h 42758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4868792" h="4275814">
                <a:moveTo>
                  <a:pt x="0" y="0"/>
                </a:moveTo>
                <a:lnTo>
                  <a:pt x="116730" y="0"/>
                </a:lnTo>
                <a:lnTo>
                  <a:pt x="914400" y="0"/>
                </a:lnTo>
                <a:lnTo>
                  <a:pt x="4752062" y="0"/>
                </a:lnTo>
                <a:cubicBezTo>
                  <a:pt x="4816530" y="0"/>
                  <a:pt x="4868792" y="52262"/>
                  <a:pt x="4868792" y="116730"/>
                </a:cubicBezTo>
                <a:lnTo>
                  <a:pt x="4868792" y="4159084"/>
                </a:lnTo>
                <a:cubicBezTo>
                  <a:pt x="4868792" y="4223552"/>
                  <a:pt x="4816530" y="4275814"/>
                  <a:pt x="4752062" y="4275814"/>
                </a:cubicBezTo>
                <a:lnTo>
                  <a:pt x="116730" y="4275814"/>
                </a:lnTo>
                <a:cubicBezTo>
                  <a:pt x="52262" y="4275814"/>
                  <a:pt x="0" y="4223552"/>
                  <a:pt x="0" y="4159084"/>
                </a:cubicBezTo>
                <a:lnTo>
                  <a:pt x="0" y="914400"/>
                </a:lnTo>
                <a:lnTo>
                  <a:pt x="0" y="116730"/>
                </a:lnTo>
                <a:close/>
              </a:path>
            </a:pathLst>
          </a:custGeom>
          <a:ln>
            <a:solidFill>
              <a:srgbClr val="4B90B5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t">
            <a:no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fr-FR" sz="1200" dirty="0">
              <a:solidFill>
                <a:srgbClr val="4B90B5"/>
              </a:solidFill>
            </a:endParaRPr>
          </a:p>
          <a:p>
            <a:pPr marL="285750" indent="-285750"/>
            <a:r>
              <a:rPr lang="fr-FR" sz="1200" dirty="0">
                <a:solidFill>
                  <a:srgbClr val="4B90B5"/>
                </a:solidFill>
              </a:rPr>
              <a:t>Choisir deux types de </a:t>
            </a:r>
            <a:r>
              <a:rPr lang="fr-FR" sz="1200" dirty="0" smtClean="0">
                <a:solidFill>
                  <a:srgbClr val="4B90B5"/>
                </a:solidFill>
              </a:rPr>
              <a:t>pilotes :</a:t>
            </a:r>
            <a:endParaRPr lang="fr-FR" sz="1200" dirty="0">
              <a:solidFill>
                <a:srgbClr val="4B90B5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sz="1200" dirty="0">
              <a:solidFill>
                <a:srgbClr val="4B90B5"/>
              </a:solidFill>
            </a:endParaRPr>
          </a:p>
          <a:p>
            <a:pPr marL="742950" lvl="1" indent="-285750">
              <a:buFont typeface="+mj-lt"/>
              <a:buAutoNum type="arabicPeriod"/>
            </a:pPr>
            <a:r>
              <a:rPr lang="fr-FR" sz="1200" dirty="0">
                <a:solidFill>
                  <a:srgbClr val="4B90B5"/>
                </a:solidFill>
              </a:rPr>
              <a:t>Des pilotes pressentis comme faciles et porteur de succès</a:t>
            </a:r>
          </a:p>
          <a:p>
            <a:pPr marL="742950" lvl="1" indent="-285750">
              <a:buFont typeface="+mj-lt"/>
              <a:buAutoNum type="arabicPeriod"/>
            </a:pPr>
            <a:endParaRPr lang="fr-FR" sz="1200" dirty="0">
              <a:solidFill>
                <a:srgbClr val="4B90B5"/>
              </a:solidFill>
            </a:endParaRPr>
          </a:p>
          <a:p>
            <a:pPr marL="742950" lvl="1" indent="-285750">
              <a:buFont typeface="+mj-lt"/>
              <a:buAutoNum type="arabicPeriod"/>
            </a:pPr>
            <a:endParaRPr lang="fr-FR" sz="1200" dirty="0" smtClean="0">
              <a:solidFill>
                <a:srgbClr val="4B90B5"/>
              </a:solidFill>
            </a:endParaRPr>
          </a:p>
          <a:p>
            <a:pPr marL="742950" lvl="1" indent="-285750">
              <a:buFont typeface="+mj-lt"/>
              <a:buAutoNum type="arabicPeriod"/>
            </a:pPr>
            <a:endParaRPr lang="fr-FR" sz="1200" dirty="0" smtClean="0">
              <a:solidFill>
                <a:srgbClr val="4B90B5"/>
              </a:solidFill>
            </a:endParaRPr>
          </a:p>
          <a:p>
            <a:pPr marL="742950" lvl="1" indent="-285750">
              <a:buFont typeface="+mj-lt"/>
              <a:buAutoNum type="arabicPeriod"/>
            </a:pPr>
            <a:endParaRPr lang="fr-FR" sz="1200" dirty="0" smtClean="0">
              <a:solidFill>
                <a:srgbClr val="4B90B5"/>
              </a:solidFill>
            </a:endParaRPr>
          </a:p>
          <a:p>
            <a:pPr marL="742950" lvl="1" indent="-285750">
              <a:buFont typeface="+mj-lt"/>
              <a:buAutoNum type="arabicPeriod"/>
            </a:pPr>
            <a:r>
              <a:rPr lang="fr-FR" sz="1200" dirty="0" smtClean="0">
                <a:solidFill>
                  <a:srgbClr val="4B90B5"/>
                </a:solidFill>
              </a:rPr>
              <a:t>Des </a:t>
            </a:r>
            <a:r>
              <a:rPr lang="fr-FR" sz="1200" dirty="0">
                <a:solidFill>
                  <a:srgbClr val="4B90B5"/>
                </a:solidFill>
              </a:rPr>
              <a:t>pilotes pressentis </a:t>
            </a:r>
            <a:r>
              <a:rPr lang="fr-FR" sz="1200" dirty="0" smtClean="0">
                <a:solidFill>
                  <a:srgbClr val="4B90B5"/>
                </a:solidFill>
              </a:rPr>
              <a:t>comme difficiles ,afin </a:t>
            </a:r>
            <a:r>
              <a:rPr lang="fr-FR" sz="1200" dirty="0">
                <a:solidFill>
                  <a:srgbClr val="4B90B5"/>
                </a:solidFill>
              </a:rPr>
              <a:t>d’appréhender les enjeux de déploiement de la phase 7</a:t>
            </a:r>
          </a:p>
          <a:p>
            <a:pPr marL="742950" lvl="1" indent="-285750">
              <a:buFont typeface="+mj-lt"/>
              <a:buAutoNum type="arabicPeriod"/>
            </a:pPr>
            <a:endParaRPr lang="fr-FR" sz="1200" dirty="0">
              <a:solidFill>
                <a:srgbClr val="4B90B5"/>
              </a:solidFill>
            </a:endParaRPr>
          </a:p>
          <a:p>
            <a:pPr marL="742950" lvl="1" indent="-285750">
              <a:buFont typeface="+mj-lt"/>
              <a:buAutoNum type="arabicPeriod"/>
            </a:pPr>
            <a:endParaRPr lang="fr-FR" sz="1200" dirty="0">
              <a:solidFill>
                <a:srgbClr val="4B90B5"/>
              </a:solidFill>
            </a:endParaRPr>
          </a:p>
          <a:p>
            <a:pPr marL="742950" lvl="1" indent="-285750">
              <a:buFont typeface="+mj-lt"/>
              <a:buAutoNum type="arabicPeriod"/>
            </a:pPr>
            <a:endParaRPr lang="fr-FR" sz="1200" dirty="0">
              <a:solidFill>
                <a:srgbClr val="4B90B5"/>
              </a:solidFill>
            </a:endParaRPr>
          </a:p>
          <a:p>
            <a:pPr marL="742950" lvl="1" indent="-285750">
              <a:buFont typeface="+mj-lt"/>
              <a:buAutoNum type="arabicPeriod"/>
            </a:pPr>
            <a:endParaRPr lang="fr-FR" sz="1200" dirty="0">
              <a:solidFill>
                <a:srgbClr val="4B90B5"/>
              </a:solidFill>
            </a:endParaRPr>
          </a:p>
          <a:p>
            <a:pPr marL="742950" lvl="1" indent="-285750">
              <a:buFont typeface="+mj-lt"/>
              <a:buAutoNum type="arabicPeriod"/>
            </a:pPr>
            <a:endParaRPr lang="fr-FR" sz="1200" dirty="0">
              <a:solidFill>
                <a:srgbClr val="4B90B5"/>
              </a:solidFill>
            </a:endParaRPr>
          </a:p>
          <a:p>
            <a:pPr marL="742950" lvl="1" indent="-285750">
              <a:buFont typeface="+mj-lt"/>
              <a:buAutoNum type="arabicPeriod"/>
            </a:pPr>
            <a:endParaRPr lang="fr-FR" sz="1200" dirty="0">
              <a:solidFill>
                <a:srgbClr val="4B90B5"/>
              </a:solidFill>
            </a:endParaRPr>
          </a:p>
          <a:p>
            <a:pPr marL="285750" indent="-285750"/>
            <a:r>
              <a:rPr lang="fr-FR" sz="1200" dirty="0">
                <a:solidFill>
                  <a:srgbClr val="4B90B5"/>
                </a:solidFill>
              </a:rPr>
              <a:t>Prévoir des points de suivis régulier et des points de passages </a:t>
            </a:r>
            <a:r>
              <a:rPr lang="fr-FR" sz="1200" dirty="0" smtClean="0">
                <a:solidFill>
                  <a:srgbClr val="4B90B5"/>
                </a:solidFill>
              </a:rPr>
              <a:t>réguliers.</a:t>
            </a:r>
            <a:endParaRPr lang="fr-FR" sz="1200" dirty="0">
              <a:solidFill>
                <a:srgbClr val="4B90B5"/>
              </a:solidFill>
            </a:endParaRPr>
          </a:p>
          <a:p>
            <a:pPr marL="285750" indent="-285750"/>
            <a:r>
              <a:rPr lang="fr-FR" sz="1200" dirty="0" smtClean="0">
                <a:solidFill>
                  <a:srgbClr val="4B90B5"/>
                </a:solidFill>
              </a:rPr>
              <a:t>Confirmer la volonté de </a:t>
            </a:r>
            <a:r>
              <a:rPr lang="fr-FR" sz="1200" dirty="0">
                <a:solidFill>
                  <a:srgbClr val="4B90B5"/>
                </a:solidFill>
              </a:rPr>
              <a:t>l’équipe de direction a participé de manière </a:t>
            </a:r>
            <a:r>
              <a:rPr lang="fr-FR" sz="1200" dirty="0" smtClean="0">
                <a:solidFill>
                  <a:srgbClr val="4B90B5"/>
                </a:solidFill>
              </a:rPr>
              <a:t>active.</a:t>
            </a:r>
            <a:endParaRPr lang="fr-FR" sz="1200" dirty="0">
              <a:solidFill>
                <a:srgbClr val="4B90B5"/>
              </a:solidFill>
            </a:endParaRPr>
          </a:p>
        </p:txBody>
      </p:sp>
      <p:sp>
        <p:nvSpPr>
          <p:cNvPr id="25" name="Rectangle à coins arrondis 24"/>
          <p:cNvSpPr/>
          <p:nvPr/>
        </p:nvSpPr>
        <p:spPr>
          <a:xfrm>
            <a:off x="6286501" y="3356754"/>
            <a:ext cx="5627266" cy="1174601"/>
          </a:xfrm>
          <a:prstGeom prst="roundRect">
            <a:avLst>
              <a:gd name="adj" fmla="val 10679"/>
            </a:avLst>
          </a:prstGeom>
          <a:ln>
            <a:solidFill>
              <a:srgbClr val="4B90B5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fr-FR" sz="1200">
              <a:solidFill>
                <a:srgbClr val="4B90B5"/>
              </a:solidFill>
            </a:endParaRPr>
          </a:p>
        </p:txBody>
      </p:sp>
      <p:sp>
        <p:nvSpPr>
          <p:cNvPr id="29" name="Pentagone 28"/>
          <p:cNvSpPr/>
          <p:nvPr/>
        </p:nvSpPr>
        <p:spPr>
          <a:xfrm>
            <a:off x="5405889" y="3356754"/>
            <a:ext cx="802711" cy="1174601"/>
          </a:xfrm>
          <a:prstGeom prst="homePlate">
            <a:avLst>
              <a:gd name="adj" fmla="val 23171"/>
            </a:avLst>
          </a:prstGeom>
          <a:solidFill>
            <a:srgbClr val="4B90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lvl="0" algn="ctr"/>
            <a:r>
              <a:rPr lang="fr-FR" sz="1200" dirty="0">
                <a:solidFill>
                  <a:prstClr val="white"/>
                </a:solidFill>
              </a:rPr>
              <a:t>Pilote (s) porteur de retours d’enjeux</a:t>
            </a:r>
          </a:p>
        </p:txBody>
      </p:sp>
      <p:sp>
        <p:nvSpPr>
          <p:cNvPr id="30" name="Rectangle à coins arrondis 29"/>
          <p:cNvSpPr/>
          <p:nvPr/>
        </p:nvSpPr>
        <p:spPr>
          <a:xfrm>
            <a:off x="6286501" y="4615963"/>
            <a:ext cx="5627266" cy="1757398"/>
          </a:xfrm>
          <a:prstGeom prst="roundRect">
            <a:avLst>
              <a:gd name="adj" fmla="val 6712"/>
            </a:avLst>
          </a:prstGeom>
          <a:ln>
            <a:solidFill>
              <a:srgbClr val="4B90B5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fr-FR" sz="1200">
              <a:solidFill>
                <a:srgbClr val="4B90B5"/>
              </a:solidFill>
            </a:endParaRPr>
          </a:p>
        </p:txBody>
      </p:sp>
      <p:sp>
        <p:nvSpPr>
          <p:cNvPr id="32" name="Pentagone 31"/>
          <p:cNvSpPr/>
          <p:nvPr/>
        </p:nvSpPr>
        <p:spPr>
          <a:xfrm>
            <a:off x="5405889" y="4615963"/>
            <a:ext cx="802711" cy="1757398"/>
          </a:xfrm>
          <a:prstGeom prst="homePlate">
            <a:avLst>
              <a:gd name="adj" fmla="val 23171"/>
            </a:avLst>
          </a:prstGeom>
          <a:solidFill>
            <a:srgbClr val="4B90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lvl="0" algn="ctr"/>
            <a:r>
              <a:rPr lang="fr-FR" sz="1200" dirty="0">
                <a:solidFill>
                  <a:prstClr val="white"/>
                </a:solidFill>
              </a:rPr>
              <a:t>Définir les messages à passer</a:t>
            </a:r>
          </a:p>
        </p:txBody>
      </p:sp>
      <p:sp>
        <p:nvSpPr>
          <p:cNvPr id="16" name="Rectangle à coins arrondis 15"/>
          <p:cNvSpPr/>
          <p:nvPr/>
        </p:nvSpPr>
        <p:spPr>
          <a:xfrm>
            <a:off x="6286501" y="2097546"/>
            <a:ext cx="5627266" cy="1174601"/>
          </a:xfrm>
          <a:prstGeom prst="roundRect">
            <a:avLst>
              <a:gd name="adj" fmla="val 10679"/>
            </a:avLst>
          </a:prstGeom>
          <a:ln>
            <a:solidFill>
              <a:srgbClr val="4B90B5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fr-FR" sz="1200">
              <a:solidFill>
                <a:srgbClr val="4B90B5"/>
              </a:solidFill>
            </a:endParaRPr>
          </a:p>
        </p:txBody>
      </p:sp>
      <p:sp>
        <p:nvSpPr>
          <p:cNvPr id="18" name="Pentagone 17"/>
          <p:cNvSpPr/>
          <p:nvPr/>
        </p:nvSpPr>
        <p:spPr>
          <a:xfrm>
            <a:off x="5405889" y="2097546"/>
            <a:ext cx="802711" cy="1174601"/>
          </a:xfrm>
          <a:prstGeom prst="homePlate">
            <a:avLst>
              <a:gd name="adj" fmla="val 23171"/>
            </a:avLst>
          </a:prstGeom>
          <a:solidFill>
            <a:srgbClr val="4B90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lvl="0" algn="ctr"/>
            <a:r>
              <a:rPr lang="fr-FR" sz="1200" dirty="0">
                <a:solidFill>
                  <a:prstClr val="white"/>
                </a:solidFill>
              </a:rPr>
              <a:t>Pilote (s) porteur de succès</a:t>
            </a:r>
          </a:p>
        </p:txBody>
      </p:sp>
      <p:pic>
        <p:nvPicPr>
          <p:cNvPr id="20" name="Image 19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448819" y="126255"/>
            <a:ext cx="1464947" cy="1437502"/>
          </a:xfrm>
          <a:prstGeom prst="rect">
            <a:avLst/>
          </a:prstGeom>
        </p:spPr>
      </p:pic>
      <p:sp>
        <p:nvSpPr>
          <p:cNvPr id="23" name="Rectangle à coins arrondis 22"/>
          <p:cNvSpPr/>
          <p:nvPr/>
        </p:nvSpPr>
        <p:spPr>
          <a:xfrm>
            <a:off x="343289" y="1101614"/>
            <a:ext cx="9791333" cy="461010"/>
          </a:xfrm>
          <a:prstGeom prst="roundRect">
            <a:avLst/>
          </a:prstGeom>
          <a:solidFill>
            <a:srgbClr val="4B90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Valider l’impact de la stratégie au travers des premières tentatives</a:t>
            </a:r>
          </a:p>
        </p:txBody>
      </p:sp>
      <p:cxnSp>
        <p:nvCxnSpPr>
          <p:cNvPr id="24" name="Connecteur droit 23"/>
          <p:cNvCxnSpPr/>
          <p:nvPr/>
        </p:nvCxnSpPr>
        <p:spPr>
          <a:xfrm>
            <a:off x="343291" y="940777"/>
            <a:ext cx="9791333" cy="0"/>
          </a:xfrm>
          <a:prstGeom prst="line">
            <a:avLst/>
          </a:prstGeom>
          <a:solidFill>
            <a:srgbClr val="4B90B5"/>
          </a:solidFill>
          <a:ln w="28575">
            <a:solidFill>
              <a:srgbClr val="4B90B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26" name="ZoneTexte 25"/>
          <p:cNvSpPr txBox="1"/>
          <p:nvPr/>
        </p:nvSpPr>
        <p:spPr>
          <a:xfrm>
            <a:off x="343291" y="464820"/>
            <a:ext cx="26947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>
                <a:solidFill>
                  <a:srgbClr val="4B90B5"/>
                </a:solidFill>
              </a:rPr>
              <a:t>Fiche Pratique 6 : VALIDER</a:t>
            </a:r>
          </a:p>
        </p:txBody>
      </p:sp>
    </p:spTree>
    <p:extLst>
      <p:ext uri="{BB962C8B-B14F-4D97-AF65-F5344CB8AC3E}">
        <p14:creationId xmlns:p14="http://schemas.microsoft.com/office/powerpoint/2010/main" xmlns="" val="1817673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entagone 14"/>
          <p:cNvSpPr/>
          <p:nvPr/>
        </p:nvSpPr>
        <p:spPr>
          <a:xfrm>
            <a:off x="337891" y="2127743"/>
            <a:ext cx="529397" cy="1338450"/>
          </a:xfrm>
          <a:prstGeom prst="homePlate">
            <a:avLst>
              <a:gd name="adj" fmla="val 23171"/>
            </a:avLst>
          </a:prstGeom>
          <a:solidFill>
            <a:srgbClr val="4B90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lvl="0" algn="ctr"/>
            <a:r>
              <a:rPr lang="fr-FR" sz="1200" dirty="0" smtClean="0">
                <a:solidFill>
                  <a:prstClr val="white"/>
                </a:solidFill>
              </a:rPr>
              <a:t>Usage / Pratiques</a:t>
            </a:r>
            <a:endParaRPr lang="fr-FR" sz="1200" dirty="0">
              <a:solidFill>
                <a:prstClr val="white"/>
              </a:solidFill>
            </a:endParaRPr>
          </a:p>
        </p:txBody>
      </p:sp>
      <p:sp>
        <p:nvSpPr>
          <p:cNvPr id="20" name="Pentagone 19"/>
          <p:cNvSpPr/>
          <p:nvPr/>
        </p:nvSpPr>
        <p:spPr>
          <a:xfrm>
            <a:off x="337891" y="5349267"/>
            <a:ext cx="529397" cy="1356064"/>
          </a:xfrm>
          <a:prstGeom prst="homePlate">
            <a:avLst>
              <a:gd name="adj" fmla="val 23171"/>
            </a:avLst>
          </a:prstGeom>
          <a:solidFill>
            <a:srgbClr val="4B90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lvl="0" algn="ctr"/>
            <a:r>
              <a:rPr lang="fr-FR" sz="1200" dirty="0">
                <a:solidFill>
                  <a:prstClr val="white"/>
                </a:solidFill>
              </a:rPr>
              <a:t>Actions</a:t>
            </a:r>
          </a:p>
        </p:txBody>
      </p:sp>
      <p:sp>
        <p:nvSpPr>
          <p:cNvPr id="16" name="Pentagone 15"/>
          <p:cNvSpPr/>
          <p:nvPr/>
        </p:nvSpPr>
        <p:spPr>
          <a:xfrm>
            <a:off x="337891" y="3556789"/>
            <a:ext cx="529397" cy="1338450"/>
          </a:xfrm>
          <a:prstGeom prst="homePlate">
            <a:avLst>
              <a:gd name="adj" fmla="val 23171"/>
            </a:avLst>
          </a:prstGeom>
          <a:solidFill>
            <a:srgbClr val="4B90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lvl="0" algn="ctr"/>
            <a:r>
              <a:rPr lang="fr-FR" sz="1200" dirty="0">
                <a:solidFill>
                  <a:prstClr val="white"/>
                </a:solidFill>
              </a:rPr>
              <a:t>Personnes</a:t>
            </a:r>
          </a:p>
        </p:txBody>
      </p:sp>
      <p:grpSp>
        <p:nvGrpSpPr>
          <p:cNvPr id="12" name="Groupe 11"/>
          <p:cNvGrpSpPr/>
          <p:nvPr/>
        </p:nvGrpSpPr>
        <p:grpSpPr>
          <a:xfrm>
            <a:off x="1685435" y="1646684"/>
            <a:ext cx="4998075" cy="5058647"/>
            <a:chOff x="1203975" y="1646684"/>
            <a:chExt cx="4398348" cy="5058647"/>
          </a:xfrm>
        </p:grpSpPr>
        <p:sp>
          <p:nvSpPr>
            <p:cNvPr id="18" name="Pentagone 17"/>
            <p:cNvSpPr/>
            <p:nvPr/>
          </p:nvSpPr>
          <p:spPr>
            <a:xfrm rot="5400000">
              <a:off x="3207919" y="-357260"/>
              <a:ext cx="390460" cy="4398348"/>
            </a:xfrm>
            <a:prstGeom prst="homePlate">
              <a:avLst>
                <a:gd name="adj" fmla="val 23171"/>
              </a:avLst>
            </a:prstGeom>
            <a:solidFill>
              <a:srgbClr val="4B90B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lvl="0" algn="ctr"/>
              <a:r>
                <a:rPr lang="fr-FR" sz="1200" dirty="0">
                  <a:solidFill>
                    <a:schemeClr val="bg1"/>
                  </a:solidFill>
                </a:rPr>
                <a:t>Noter les  points </a:t>
              </a:r>
              <a:r>
                <a:rPr lang="fr-FR" sz="1200" dirty="0">
                  <a:solidFill>
                    <a:prstClr val="white"/>
                  </a:solidFill>
                </a:rPr>
                <a:t>positifs</a:t>
              </a:r>
            </a:p>
          </p:txBody>
        </p:sp>
        <p:sp>
          <p:nvSpPr>
            <p:cNvPr id="19" name="Rectangle à coins arrondis 18"/>
            <p:cNvSpPr/>
            <p:nvPr/>
          </p:nvSpPr>
          <p:spPr>
            <a:xfrm>
              <a:off x="1203975" y="2127743"/>
              <a:ext cx="4398348" cy="1338450"/>
            </a:xfrm>
            <a:prstGeom prst="roundRect">
              <a:avLst>
                <a:gd name="adj" fmla="val 7733"/>
              </a:avLst>
            </a:prstGeom>
            <a:ln>
              <a:solidFill>
                <a:srgbClr val="4B90B5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endParaRPr lang="fr-FR" sz="1200">
                <a:solidFill>
                  <a:srgbClr val="4B90B5"/>
                </a:solidFill>
              </a:endParaRPr>
            </a:p>
          </p:txBody>
        </p:sp>
        <p:sp>
          <p:nvSpPr>
            <p:cNvPr id="31" name="Rectangle à coins arrondis 30"/>
            <p:cNvSpPr/>
            <p:nvPr/>
          </p:nvSpPr>
          <p:spPr>
            <a:xfrm>
              <a:off x="1203975" y="5349267"/>
              <a:ext cx="4398348" cy="628488"/>
            </a:xfrm>
            <a:prstGeom prst="roundRect">
              <a:avLst>
                <a:gd name="adj" fmla="val 7733"/>
              </a:avLst>
            </a:prstGeom>
            <a:ln>
              <a:solidFill>
                <a:srgbClr val="4B90B5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endParaRPr lang="fr-FR" sz="1200">
                <a:solidFill>
                  <a:srgbClr val="4B90B5"/>
                </a:solidFill>
              </a:endParaRPr>
            </a:p>
          </p:txBody>
        </p:sp>
        <p:sp>
          <p:nvSpPr>
            <p:cNvPr id="34" name="Rectangle à coins arrondis 33"/>
            <p:cNvSpPr/>
            <p:nvPr/>
          </p:nvSpPr>
          <p:spPr>
            <a:xfrm>
              <a:off x="1203975" y="3556789"/>
              <a:ext cx="4398348" cy="1338450"/>
            </a:xfrm>
            <a:prstGeom prst="roundRect">
              <a:avLst>
                <a:gd name="adj" fmla="val 7733"/>
              </a:avLst>
            </a:prstGeom>
            <a:ln>
              <a:solidFill>
                <a:srgbClr val="4B90B5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endParaRPr lang="fr-FR" sz="1200">
                <a:solidFill>
                  <a:srgbClr val="4B90B5"/>
                </a:solidFill>
              </a:endParaRPr>
            </a:p>
          </p:txBody>
        </p:sp>
        <p:sp>
          <p:nvSpPr>
            <p:cNvPr id="37" name="Rectangle à coins arrondis 36"/>
            <p:cNvSpPr/>
            <p:nvPr/>
          </p:nvSpPr>
          <p:spPr>
            <a:xfrm>
              <a:off x="1203975" y="6076843"/>
              <a:ext cx="4398348" cy="628488"/>
            </a:xfrm>
            <a:prstGeom prst="roundRect">
              <a:avLst>
                <a:gd name="adj" fmla="val 7733"/>
              </a:avLst>
            </a:prstGeom>
            <a:ln>
              <a:solidFill>
                <a:srgbClr val="4B90B5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endParaRPr lang="fr-FR" sz="1200">
                <a:solidFill>
                  <a:srgbClr val="4B90B5"/>
                </a:solidFill>
              </a:endParaRPr>
            </a:p>
          </p:txBody>
        </p:sp>
        <p:sp>
          <p:nvSpPr>
            <p:cNvPr id="10" name="Triangle isocèle 9"/>
            <p:cNvSpPr/>
            <p:nvPr/>
          </p:nvSpPr>
          <p:spPr>
            <a:xfrm rot="10800000">
              <a:off x="2872798" y="4972076"/>
              <a:ext cx="1060704" cy="338059"/>
            </a:xfrm>
            <a:prstGeom prst="triangle">
              <a:avLst/>
            </a:prstGeom>
            <a:solidFill>
              <a:srgbClr val="4B90B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11" name="Groupe 10"/>
          <p:cNvGrpSpPr/>
          <p:nvPr/>
        </p:nvGrpSpPr>
        <p:grpSpPr>
          <a:xfrm>
            <a:off x="6915691" y="1646685"/>
            <a:ext cx="4998076" cy="5058646"/>
            <a:chOff x="5736273" y="1646685"/>
            <a:chExt cx="4398349" cy="5058646"/>
          </a:xfrm>
        </p:grpSpPr>
        <p:sp>
          <p:nvSpPr>
            <p:cNvPr id="23" name="Pentagone 22"/>
            <p:cNvSpPr/>
            <p:nvPr/>
          </p:nvSpPr>
          <p:spPr>
            <a:xfrm rot="5400000">
              <a:off x="7740217" y="-357259"/>
              <a:ext cx="390462" cy="4398349"/>
            </a:xfrm>
            <a:prstGeom prst="homePlate">
              <a:avLst>
                <a:gd name="adj" fmla="val 23171"/>
              </a:avLst>
            </a:prstGeom>
            <a:solidFill>
              <a:srgbClr val="4B90B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lvl="0" algn="ctr"/>
              <a:r>
                <a:rPr lang="fr-FR" sz="1200" dirty="0" smtClean="0">
                  <a:solidFill>
                    <a:prstClr val="white"/>
                  </a:solidFill>
                </a:rPr>
                <a:t>Noter les axes </a:t>
              </a:r>
              <a:r>
                <a:rPr lang="fr-FR" sz="1200" dirty="0">
                  <a:solidFill>
                    <a:prstClr val="white"/>
                  </a:solidFill>
                </a:rPr>
                <a:t>d’amélioration</a:t>
              </a:r>
            </a:p>
          </p:txBody>
        </p:sp>
        <p:sp>
          <p:nvSpPr>
            <p:cNvPr id="26" name="Rectangle à coins arrondis 25"/>
            <p:cNvSpPr/>
            <p:nvPr/>
          </p:nvSpPr>
          <p:spPr>
            <a:xfrm>
              <a:off x="5736273" y="2127743"/>
              <a:ext cx="4398349" cy="1338450"/>
            </a:xfrm>
            <a:prstGeom prst="roundRect">
              <a:avLst>
                <a:gd name="adj" fmla="val 7733"/>
              </a:avLst>
            </a:prstGeom>
            <a:ln>
              <a:solidFill>
                <a:srgbClr val="4B90B5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endParaRPr lang="fr-FR" sz="1200">
                <a:solidFill>
                  <a:srgbClr val="4B90B5"/>
                </a:solidFill>
              </a:endParaRPr>
            </a:p>
          </p:txBody>
        </p:sp>
        <p:sp>
          <p:nvSpPr>
            <p:cNvPr id="33" name="Rectangle à coins arrondis 32"/>
            <p:cNvSpPr/>
            <p:nvPr/>
          </p:nvSpPr>
          <p:spPr>
            <a:xfrm>
              <a:off x="5736273" y="5349267"/>
              <a:ext cx="4398349" cy="628488"/>
            </a:xfrm>
            <a:prstGeom prst="roundRect">
              <a:avLst>
                <a:gd name="adj" fmla="val 7733"/>
              </a:avLst>
            </a:prstGeom>
            <a:ln>
              <a:solidFill>
                <a:srgbClr val="4B90B5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endParaRPr lang="fr-FR" sz="1200">
                <a:solidFill>
                  <a:srgbClr val="4B90B5"/>
                </a:solidFill>
              </a:endParaRPr>
            </a:p>
          </p:txBody>
        </p:sp>
        <p:sp>
          <p:nvSpPr>
            <p:cNvPr id="35" name="Rectangle à coins arrondis 34"/>
            <p:cNvSpPr/>
            <p:nvPr/>
          </p:nvSpPr>
          <p:spPr>
            <a:xfrm>
              <a:off x="5736273" y="3556789"/>
              <a:ext cx="4398349" cy="1338450"/>
            </a:xfrm>
            <a:prstGeom prst="roundRect">
              <a:avLst>
                <a:gd name="adj" fmla="val 7733"/>
              </a:avLst>
            </a:prstGeom>
            <a:ln>
              <a:solidFill>
                <a:srgbClr val="4B90B5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endParaRPr lang="fr-FR" sz="1200">
                <a:solidFill>
                  <a:srgbClr val="4B90B5"/>
                </a:solidFill>
              </a:endParaRPr>
            </a:p>
          </p:txBody>
        </p:sp>
        <p:sp>
          <p:nvSpPr>
            <p:cNvPr id="38" name="Rectangle à coins arrondis 37"/>
            <p:cNvSpPr/>
            <p:nvPr/>
          </p:nvSpPr>
          <p:spPr>
            <a:xfrm>
              <a:off x="5736273" y="6076843"/>
              <a:ext cx="4398349" cy="628488"/>
            </a:xfrm>
            <a:prstGeom prst="roundRect">
              <a:avLst>
                <a:gd name="adj" fmla="val 7733"/>
              </a:avLst>
            </a:prstGeom>
            <a:ln>
              <a:solidFill>
                <a:srgbClr val="4B90B5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endParaRPr lang="fr-FR" sz="1200">
                <a:solidFill>
                  <a:srgbClr val="4B90B5"/>
                </a:solidFill>
              </a:endParaRPr>
            </a:p>
          </p:txBody>
        </p:sp>
        <p:sp>
          <p:nvSpPr>
            <p:cNvPr id="39" name="Triangle isocèle 38"/>
            <p:cNvSpPr/>
            <p:nvPr/>
          </p:nvSpPr>
          <p:spPr>
            <a:xfrm rot="10800000">
              <a:off x="7405095" y="4972076"/>
              <a:ext cx="1060704" cy="338059"/>
            </a:xfrm>
            <a:prstGeom prst="triangle">
              <a:avLst/>
            </a:prstGeom>
            <a:solidFill>
              <a:srgbClr val="4B90B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13" name="Parallélogramme 12"/>
          <p:cNvSpPr/>
          <p:nvPr/>
        </p:nvSpPr>
        <p:spPr>
          <a:xfrm flipH="1">
            <a:off x="786280" y="5350473"/>
            <a:ext cx="756007" cy="671867"/>
          </a:xfrm>
          <a:prstGeom prst="parallelogram">
            <a:avLst>
              <a:gd name="adj" fmla="val 17628"/>
            </a:avLst>
          </a:prstGeom>
          <a:solidFill>
            <a:srgbClr val="4B90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lIns="0" tIns="0" rIns="0" bIns="0" rtlCol="0" anchor="ctr"/>
          <a:lstStyle/>
          <a:p>
            <a:pPr algn="ctr"/>
            <a:r>
              <a:rPr lang="fr-FR" sz="1050" dirty="0">
                <a:solidFill>
                  <a:prstClr val="white"/>
                </a:solidFill>
              </a:rPr>
              <a:t>Etape suivante</a:t>
            </a:r>
          </a:p>
        </p:txBody>
      </p:sp>
      <p:sp>
        <p:nvSpPr>
          <p:cNvPr id="40" name="Parallélogramme 39"/>
          <p:cNvSpPr/>
          <p:nvPr/>
        </p:nvSpPr>
        <p:spPr>
          <a:xfrm flipH="1" flipV="1">
            <a:off x="786280" y="6033463"/>
            <a:ext cx="756007" cy="671867"/>
          </a:xfrm>
          <a:prstGeom prst="parallelogram">
            <a:avLst>
              <a:gd name="adj" fmla="val 17628"/>
            </a:avLst>
          </a:prstGeom>
          <a:solidFill>
            <a:srgbClr val="4B90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lIns="0" tIns="0" rIns="0" bIns="0" rtlCol="0" anchor="ctr"/>
          <a:lstStyle/>
          <a:p>
            <a:pPr algn="ctr"/>
            <a:r>
              <a:rPr lang="fr-FR" sz="1050" dirty="0">
                <a:solidFill>
                  <a:prstClr val="white"/>
                </a:solidFill>
              </a:rPr>
              <a:t>Cycle suivant</a:t>
            </a:r>
          </a:p>
        </p:txBody>
      </p:sp>
      <p:pic>
        <p:nvPicPr>
          <p:cNvPr id="25" name="Image 24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448819" y="126255"/>
            <a:ext cx="1464947" cy="1437502"/>
          </a:xfrm>
          <a:prstGeom prst="rect">
            <a:avLst/>
          </a:prstGeom>
        </p:spPr>
      </p:pic>
      <p:sp>
        <p:nvSpPr>
          <p:cNvPr id="27" name="Rectangle à coins arrondis 26"/>
          <p:cNvSpPr/>
          <p:nvPr/>
        </p:nvSpPr>
        <p:spPr>
          <a:xfrm>
            <a:off x="343289" y="1101614"/>
            <a:ext cx="9791333" cy="461010"/>
          </a:xfrm>
          <a:prstGeom prst="roundRect">
            <a:avLst/>
          </a:prstGeom>
          <a:solidFill>
            <a:srgbClr val="4B90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Valider l’impact de la stratégie au travers des premières tentatives</a:t>
            </a:r>
          </a:p>
        </p:txBody>
      </p:sp>
      <p:cxnSp>
        <p:nvCxnSpPr>
          <p:cNvPr id="28" name="Connecteur droit 27"/>
          <p:cNvCxnSpPr/>
          <p:nvPr/>
        </p:nvCxnSpPr>
        <p:spPr>
          <a:xfrm>
            <a:off x="343291" y="940777"/>
            <a:ext cx="9791333" cy="0"/>
          </a:xfrm>
          <a:prstGeom prst="line">
            <a:avLst/>
          </a:prstGeom>
          <a:solidFill>
            <a:srgbClr val="4B90B5"/>
          </a:solidFill>
          <a:ln w="28575">
            <a:solidFill>
              <a:srgbClr val="4B90B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29" name="ZoneTexte 28"/>
          <p:cNvSpPr txBox="1"/>
          <p:nvPr/>
        </p:nvSpPr>
        <p:spPr>
          <a:xfrm>
            <a:off x="343291" y="464820"/>
            <a:ext cx="26947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>
                <a:solidFill>
                  <a:srgbClr val="4B90B5"/>
                </a:solidFill>
              </a:rPr>
              <a:t>Fiche Pratique 6 : VALIDER</a:t>
            </a:r>
          </a:p>
        </p:txBody>
      </p:sp>
    </p:spTree>
    <p:extLst>
      <p:ext uri="{BB962C8B-B14F-4D97-AF65-F5344CB8AC3E}">
        <p14:creationId xmlns:p14="http://schemas.microsoft.com/office/powerpoint/2010/main" xmlns="" val="1062526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28533" y="1305937"/>
            <a:ext cx="4334934" cy="4246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25597717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Image 18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383715" y="126255"/>
            <a:ext cx="1530052" cy="1498706"/>
          </a:xfrm>
          <a:prstGeom prst="rect">
            <a:avLst/>
          </a:prstGeom>
        </p:spPr>
      </p:pic>
      <p:sp>
        <p:nvSpPr>
          <p:cNvPr id="14" name="Forme libre 13"/>
          <p:cNvSpPr/>
          <p:nvPr/>
        </p:nvSpPr>
        <p:spPr>
          <a:xfrm>
            <a:off x="343291" y="1914144"/>
            <a:ext cx="4868790" cy="914400"/>
          </a:xfrm>
          <a:custGeom>
            <a:avLst/>
            <a:gdLst>
              <a:gd name="connsiteX0" fmla="*/ 152403 w 6589776"/>
              <a:gd name="connsiteY0" fmla="*/ 0 h 914400"/>
              <a:gd name="connsiteX1" fmla="*/ 6437373 w 6589776"/>
              <a:gd name="connsiteY1" fmla="*/ 0 h 914400"/>
              <a:gd name="connsiteX2" fmla="*/ 6589776 w 6589776"/>
              <a:gd name="connsiteY2" fmla="*/ 152403 h 914400"/>
              <a:gd name="connsiteX3" fmla="*/ 6589776 w 6589776"/>
              <a:gd name="connsiteY3" fmla="*/ 761997 h 914400"/>
              <a:gd name="connsiteX4" fmla="*/ 6437373 w 6589776"/>
              <a:gd name="connsiteY4" fmla="*/ 914400 h 914400"/>
              <a:gd name="connsiteX5" fmla="*/ 152403 w 6589776"/>
              <a:gd name="connsiteY5" fmla="*/ 914400 h 914400"/>
              <a:gd name="connsiteX6" fmla="*/ 0 w 6589776"/>
              <a:gd name="connsiteY6" fmla="*/ 761997 h 914400"/>
              <a:gd name="connsiteX7" fmla="*/ 0 w 6589776"/>
              <a:gd name="connsiteY7" fmla="*/ 152403 h 914400"/>
              <a:gd name="connsiteX8" fmla="*/ 1 w 6589776"/>
              <a:gd name="connsiteY8" fmla="*/ 152398 h 914400"/>
              <a:gd name="connsiteX9" fmla="*/ 1 w 6589776"/>
              <a:gd name="connsiteY9" fmla="*/ 1 h 914400"/>
              <a:gd name="connsiteX10" fmla="*/ 152398 w 6589776"/>
              <a:gd name="connsiteY10" fmla="*/ 1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6589776" h="914400">
                <a:moveTo>
                  <a:pt x="152403" y="0"/>
                </a:moveTo>
                <a:lnTo>
                  <a:pt x="6437373" y="0"/>
                </a:lnTo>
                <a:cubicBezTo>
                  <a:pt x="6521543" y="0"/>
                  <a:pt x="6589776" y="68233"/>
                  <a:pt x="6589776" y="152403"/>
                </a:cubicBezTo>
                <a:lnTo>
                  <a:pt x="6589776" y="761997"/>
                </a:lnTo>
                <a:cubicBezTo>
                  <a:pt x="6589776" y="846167"/>
                  <a:pt x="6521543" y="914400"/>
                  <a:pt x="6437373" y="914400"/>
                </a:cubicBezTo>
                <a:lnTo>
                  <a:pt x="152403" y="914400"/>
                </a:lnTo>
                <a:cubicBezTo>
                  <a:pt x="68233" y="914400"/>
                  <a:pt x="0" y="846167"/>
                  <a:pt x="0" y="761997"/>
                </a:cubicBezTo>
                <a:lnTo>
                  <a:pt x="0" y="152403"/>
                </a:lnTo>
                <a:lnTo>
                  <a:pt x="1" y="152398"/>
                </a:lnTo>
                <a:lnTo>
                  <a:pt x="1" y="1"/>
                </a:lnTo>
                <a:lnTo>
                  <a:pt x="152398" y="1"/>
                </a:lnTo>
                <a:close/>
              </a:path>
            </a:pathLst>
          </a:custGeom>
          <a:ln>
            <a:solidFill>
              <a:srgbClr val="4B90B5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285750" indent="-285750"/>
            <a:r>
              <a:rPr lang="fr-FR" sz="1200" dirty="0">
                <a:solidFill>
                  <a:srgbClr val="4B90B5"/>
                </a:solidFill>
              </a:rPr>
              <a:t>Utiliser les personnes </a:t>
            </a:r>
            <a:r>
              <a:rPr lang="fr-FR" sz="1200" dirty="0" smtClean="0">
                <a:solidFill>
                  <a:srgbClr val="4B90B5"/>
                </a:solidFill>
              </a:rPr>
              <a:t>moteurs, </a:t>
            </a:r>
            <a:r>
              <a:rPr lang="fr-FR" sz="1200" dirty="0">
                <a:solidFill>
                  <a:srgbClr val="4B90B5"/>
                </a:solidFill>
              </a:rPr>
              <a:t>identifiés dans les étapes </a:t>
            </a:r>
            <a:r>
              <a:rPr lang="fr-FR" sz="1200" dirty="0" smtClean="0">
                <a:solidFill>
                  <a:srgbClr val="4B90B5"/>
                </a:solidFill>
              </a:rPr>
              <a:t>précédentes, </a:t>
            </a:r>
            <a:r>
              <a:rPr lang="fr-FR" sz="1200" dirty="0">
                <a:solidFill>
                  <a:srgbClr val="4B90B5"/>
                </a:solidFill>
              </a:rPr>
              <a:t>pour assurer un premier </a:t>
            </a:r>
            <a:r>
              <a:rPr lang="fr-FR" sz="1200" dirty="0" smtClean="0">
                <a:solidFill>
                  <a:srgbClr val="4B90B5"/>
                </a:solidFill>
              </a:rPr>
              <a:t>déploiement de la manière la plus autonome </a:t>
            </a:r>
            <a:r>
              <a:rPr lang="fr-FR" sz="1200" dirty="0" smtClean="0">
                <a:solidFill>
                  <a:srgbClr val="4B90B5"/>
                </a:solidFill>
              </a:rPr>
              <a:t>possible.</a:t>
            </a:r>
            <a:endParaRPr lang="fr-FR" sz="1200" dirty="0" smtClean="0">
              <a:solidFill>
                <a:srgbClr val="4B90B5"/>
              </a:solidFill>
            </a:endParaRPr>
          </a:p>
          <a:p>
            <a:pPr marL="285750" indent="-285750"/>
            <a:r>
              <a:rPr lang="fr-FR" sz="1200" dirty="0" smtClean="0">
                <a:solidFill>
                  <a:srgbClr val="4B90B5"/>
                </a:solidFill>
              </a:rPr>
              <a:t>Ces personnes  sont choisies </a:t>
            </a:r>
            <a:r>
              <a:rPr lang="fr-FR" sz="1200" dirty="0" smtClean="0">
                <a:solidFill>
                  <a:srgbClr val="4B90B5"/>
                </a:solidFill>
              </a:rPr>
              <a:t>indépendamment de  </a:t>
            </a:r>
            <a:r>
              <a:rPr lang="fr-FR" sz="1200" dirty="0" smtClean="0">
                <a:solidFill>
                  <a:srgbClr val="4B90B5"/>
                </a:solidFill>
              </a:rPr>
              <a:t>leur positionnement </a:t>
            </a:r>
            <a:r>
              <a:rPr lang="fr-FR" sz="1200" dirty="0" smtClean="0">
                <a:solidFill>
                  <a:srgbClr val="4B90B5"/>
                </a:solidFill>
              </a:rPr>
              <a:t>hiérarchique.</a:t>
            </a:r>
            <a:endParaRPr lang="fr-FR" sz="1200" dirty="0">
              <a:solidFill>
                <a:srgbClr val="4B90B5"/>
              </a:solidFill>
            </a:endParaRPr>
          </a:p>
        </p:txBody>
      </p:sp>
      <p:sp>
        <p:nvSpPr>
          <p:cNvPr id="7" name="Rectangle à coins arrondis 6"/>
          <p:cNvSpPr/>
          <p:nvPr/>
        </p:nvSpPr>
        <p:spPr>
          <a:xfrm>
            <a:off x="343289" y="1101614"/>
            <a:ext cx="9791333" cy="461010"/>
          </a:xfrm>
          <a:prstGeom prst="roundRect">
            <a:avLst/>
          </a:prstGeom>
          <a:solidFill>
            <a:srgbClr val="4B90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Déployer la stratégie dans toute l’organisation avec une implication maximale des opérationnels</a:t>
            </a:r>
          </a:p>
        </p:txBody>
      </p:sp>
      <p:sp>
        <p:nvSpPr>
          <p:cNvPr id="20" name="Forme libre 19"/>
          <p:cNvSpPr/>
          <p:nvPr/>
        </p:nvSpPr>
        <p:spPr>
          <a:xfrm>
            <a:off x="343291" y="1646682"/>
            <a:ext cx="1324356" cy="267462"/>
          </a:xfrm>
          <a:custGeom>
            <a:avLst/>
            <a:gdLst>
              <a:gd name="connsiteX0" fmla="*/ 76837 w 1324356"/>
              <a:gd name="connsiteY0" fmla="*/ 0 h 267462"/>
              <a:gd name="connsiteX1" fmla="*/ 1167509 w 1324356"/>
              <a:gd name="connsiteY1" fmla="*/ 0 h 267462"/>
              <a:gd name="connsiteX2" fmla="*/ 1244346 w 1324356"/>
              <a:gd name="connsiteY2" fmla="*/ 76837 h 267462"/>
              <a:gd name="connsiteX3" fmla="*/ 1244346 w 1324356"/>
              <a:gd name="connsiteY3" fmla="*/ 200872 h 267462"/>
              <a:gd name="connsiteX4" fmla="*/ 1248176 w 1324356"/>
              <a:gd name="connsiteY4" fmla="*/ 219839 h 267462"/>
              <a:gd name="connsiteX5" fmla="*/ 1319879 w 1324356"/>
              <a:gd name="connsiteY5" fmla="*/ 267367 h 267462"/>
              <a:gd name="connsiteX6" fmla="*/ 1324356 w 1324356"/>
              <a:gd name="connsiteY6" fmla="*/ 266463 h 267462"/>
              <a:gd name="connsiteX7" fmla="*/ 1324356 w 1324356"/>
              <a:gd name="connsiteY7" fmla="*/ 267461 h 267462"/>
              <a:gd name="connsiteX8" fmla="*/ 1244346 w 1324356"/>
              <a:gd name="connsiteY8" fmla="*/ 267461 h 267462"/>
              <a:gd name="connsiteX9" fmla="*/ 1244346 w 1324356"/>
              <a:gd name="connsiteY9" fmla="*/ 267462 h 267462"/>
              <a:gd name="connsiteX10" fmla="*/ 0 w 1324356"/>
              <a:gd name="connsiteY10" fmla="*/ 267462 h 267462"/>
              <a:gd name="connsiteX11" fmla="*/ 0 w 1324356"/>
              <a:gd name="connsiteY11" fmla="*/ 76837 h 267462"/>
              <a:gd name="connsiteX12" fmla="*/ 76837 w 1324356"/>
              <a:gd name="connsiteY12" fmla="*/ 0 h 2674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324356" h="267462">
                <a:moveTo>
                  <a:pt x="76837" y="0"/>
                </a:moveTo>
                <a:lnTo>
                  <a:pt x="1167509" y="0"/>
                </a:lnTo>
                <a:cubicBezTo>
                  <a:pt x="1209945" y="0"/>
                  <a:pt x="1244346" y="34401"/>
                  <a:pt x="1244346" y="76837"/>
                </a:cubicBezTo>
                <a:lnTo>
                  <a:pt x="1244346" y="200872"/>
                </a:lnTo>
                <a:lnTo>
                  <a:pt x="1248176" y="219839"/>
                </a:lnTo>
                <a:cubicBezTo>
                  <a:pt x="1259989" y="247769"/>
                  <a:pt x="1287646" y="267367"/>
                  <a:pt x="1319879" y="267367"/>
                </a:cubicBezTo>
                <a:lnTo>
                  <a:pt x="1324356" y="266463"/>
                </a:lnTo>
                <a:lnTo>
                  <a:pt x="1324356" y="267461"/>
                </a:lnTo>
                <a:lnTo>
                  <a:pt x="1244346" y="267461"/>
                </a:lnTo>
                <a:lnTo>
                  <a:pt x="1244346" y="267462"/>
                </a:lnTo>
                <a:lnTo>
                  <a:pt x="0" y="267462"/>
                </a:lnTo>
                <a:lnTo>
                  <a:pt x="0" y="76837"/>
                </a:lnTo>
                <a:cubicBezTo>
                  <a:pt x="0" y="34401"/>
                  <a:pt x="34401" y="0"/>
                  <a:pt x="76837" y="0"/>
                </a:cubicBezTo>
                <a:close/>
              </a:path>
            </a:pathLst>
          </a:custGeom>
          <a:solidFill>
            <a:srgbClr val="4B90B5"/>
          </a:solidFill>
          <a:ln>
            <a:solidFill>
              <a:srgbClr val="4B90B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/>
              <a:t>Qui ?</a:t>
            </a:r>
          </a:p>
        </p:txBody>
      </p:sp>
      <p:cxnSp>
        <p:nvCxnSpPr>
          <p:cNvPr id="3" name="Connecteur droit 2"/>
          <p:cNvCxnSpPr/>
          <p:nvPr/>
        </p:nvCxnSpPr>
        <p:spPr>
          <a:xfrm>
            <a:off x="343291" y="940777"/>
            <a:ext cx="9791333" cy="0"/>
          </a:xfrm>
          <a:prstGeom prst="line">
            <a:avLst/>
          </a:prstGeom>
          <a:solidFill>
            <a:srgbClr val="4B90B5"/>
          </a:solidFill>
          <a:ln w="28575">
            <a:solidFill>
              <a:srgbClr val="4B90B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8" name="ZoneTexte 7"/>
          <p:cNvSpPr txBox="1"/>
          <p:nvPr/>
        </p:nvSpPr>
        <p:spPr>
          <a:xfrm>
            <a:off x="343291" y="464820"/>
            <a:ext cx="28704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>
                <a:solidFill>
                  <a:srgbClr val="4B90B5"/>
                </a:solidFill>
              </a:rPr>
              <a:t>Fiche Pratique 7 : DEPLOYER</a:t>
            </a:r>
          </a:p>
        </p:txBody>
      </p:sp>
      <p:sp>
        <p:nvSpPr>
          <p:cNvPr id="9" name="Rectangle à coins arrondis 8"/>
          <p:cNvSpPr/>
          <p:nvPr/>
        </p:nvSpPr>
        <p:spPr>
          <a:xfrm>
            <a:off x="6286501" y="1914144"/>
            <a:ext cx="5627266" cy="914400"/>
          </a:xfrm>
          <a:prstGeom prst="roundRect">
            <a:avLst/>
          </a:prstGeom>
          <a:ln>
            <a:solidFill>
              <a:srgbClr val="4B90B5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fr-FR" sz="1200">
              <a:solidFill>
                <a:srgbClr val="4B90B5"/>
              </a:solidFill>
            </a:endParaRPr>
          </a:p>
        </p:txBody>
      </p:sp>
      <p:sp>
        <p:nvSpPr>
          <p:cNvPr id="10" name="Pentagone 9"/>
          <p:cNvSpPr/>
          <p:nvPr/>
        </p:nvSpPr>
        <p:spPr>
          <a:xfrm>
            <a:off x="5405889" y="1914144"/>
            <a:ext cx="802711" cy="914400"/>
          </a:xfrm>
          <a:prstGeom prst="homePlate">
            <a:avLst>
              <a:gd name="adj" fmla="val 23171"/>
            </a:avLst>
          </a:prstGeom>
          <a:solidFill>
            <a:srgbClr val="4B90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lvl="0" algn="ctr"/>
            <a:r>
              <a:rPr lang="fr-FR" sz="1200" dirty="0">
                <a:solidFill>
                  <a:prstClr val="white"/>
                </a:solidFill>
              </a:rPr>
              <a:t>Lister les </a:t>
            </a:r>
            <a:r>
              <a:rPr lang="fr-FR" sz="1200" dirty="0" smtClean="0">
                <a:solidFill>
                  <a:prstClr val="white"/>
                </a:solidFill>
              </a:rPr>
              <a:t>promoteurs</a:t>
            </a:r>
            <a:endParaRPr lang="fr-FR" sz="1200" dirty="0">
              <a:solidFill>
                <a:prstClr val="white"/>
              </a:solidFill>
            </a:endParaRPr>
          </a:p>
        </p:txBody>
      </p:sp>
      <p:sp>
        <p:nvSpPr>
          <p:cNvPr id="17" name="Forme libre 16"/>
          <p:cNvSpPr/>
          <p:nvPr/>
        </p:nvSpPr>
        <p:spPr>
          <a:xfrm>
            <a:off x="343291" y="2912603"/>
            <a:ext cx="1324356" cy="267462"/>
          </a:xfrm>
          <a:custGeom>
            <a:avLst/>
            <a:gdLst>
              <a:gd name="connsiteX0" fmla="*/ 76837 w 1324356"/>
              <a:gd name="connsiteY0" fmla="*/ 0 h 267462"/>
              <a:gd name="connsiteX1" fmla="*/ 1167509 w 1324356"/>
              <a:gd name="connsiteY1" fmla="*/ 0 h 267462"/>
              <a:gd name="connsiteX2" fmla="*/ 1244346 w 1324356"/>
              <a:gd name="connsiteY2" fmla="*/ 76837 h 267462"/>
              <a:gd name="connsiteX3" fmla="*/ 1244346 w 1324356"/>
              <a:gd name="connsiteY3" fmla="*/ 200872 h 267462"/>
              <a:gd name="connsiteX4" fmla="*/ 1248176 w 1324356"/>
              <a:gd name="connsiteY4" fmla="*/ 219839 h 267462"/>
              <a:gd name="connsiteX5" fmla="*/ 1319879 w 1324356"/>
              <a:gd name="connsiteY5" fmla="*/ 267367 h 267462"/>
              <a:gd name="connsiteX6" fmla="*/ 1324356 w 1324356"/>
              <a:gd name="connsiteY6" fmla="*/ 266463 h 267462"/>
              <a:gd name="connsiteX7" fmla="*/ 1324356 w 1324356"/>
              <a:gd name="connsiteY7" fmla="*/ 267461 h 267462"/>
              <a:gd name="connsiteX8" fmla="*/ 1244346 w 1324356"/>
              <a:gd name="connsiteY8" fmla="*/ 267461 h 267462"/>
              <a:gd name="connsiteX9" fmla="*/ 1244346 w 1324356"/>
              <a:gd name="connsiteY9" fmla="*/ 267462 h 267462"/>
              <a:gd name="connsiteX10" fmla="*/ 0 w 1324356"/>
              <a:gd name="connsiteY10" fmla="*/ 267462 h 267462"/>
              <a:gd name="connsiteX11" fmla="*/ 0 w 1324356"/>
              <a:gd name="connsiteY11" fmla="*/ 76837 h 267462"/>
              <a:gd name="connsiteX12" fmla="*/ 76837 w 1324356"/>
              <a:gd name="connsiteY12" fmla="*/ 0 h 2674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324356" h="267462">
                <a:moveTo>
                  <a:pt x="76837" y="0"/>
                </a:moveTo>
                <a:lnTo>
                  <a:pt x="1167509" y="0"/>
                </a:lnTo>
                <a:cubicBezTo>
                  <a:pt x="1209945" y="0"/>
                  <a:pt x="1244346" y="34401"/>
                  <a:pt x="1244346" y="76837"/>
                </a:cubicBezTo>
                <a:lnTo>
                  <a:pt x="1244346" y="200872"/>
                </a:lnTo>
                <a:lnTo>
                  <a:pt x="1248176" y="219839"/>
                </a:lnTo>
                <a:cubicBezTo>
                  <a:pt x="1259989" y="247769"/>
                  <a:pt x="1287646" y="267367"/>
                  <a:pt x="1319879" y="267367"/>
                </a:cubicBezTo>
                <a:lnTo>
                  <a:pt x="1324356" y="266463"/>
                </a:lnTo>
                <a:lnTo>
                  <a:pt x="1324356" y="267461"/>
                </a:lnTo>
                <a:lnTo>
                  <a:pt x="1244346" y="267461"/>
                </a:lnTo>
                <a:lnTo>
                  <a:pt x="1244346" y="267462"/>
                </a:lnTo>
                <a:lnTo>
                  <a:pt x="0" y="267462"/>
                </a:lnTo>
                <a:lnTo>
                  <a:pt x="0" y="76837"/>
                </a:lnTo>
                <a:cubicBezTo>
                  <a:pt x="0" y="34401"/>
                  <a:pt x="34401" y="0"/>
                  <a:pt x="76837" y="0"/>
                </a:cubicBezTo>
                <a:close/>
              </a:path>
            </a:pathLst>
          </a:custGeom>
          <a:solidFill>
            <a:srgbClr val="4B90B5"/>
          </a:solidFill>
          <a:ln>
            <a:solidFill>
              <a:srgbClr val="4B90B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/>
              <a:t>Quand ?</a:t>
            </a:r>
          </a:p>
        </p:txBody>
      </p:sp>
      <p:sp>
        <p:nvSpPr>
          <p:cNvPr id="22" name="Forme libre 21"/>
          <p:cNvSpPr/>
          <p:nvPr/>
        </p:nvSpPr>
        <p:spPr>
          <a:xfrm>
            <a:off x="343289" y="3180064"/>
            <a:ext cx="4868792" cy="2025444"/>
          </a:xfrm>
          <a:custGeom>
            <a:avLst/>
            <a:gdLst>
              <a:gd name="connsiteX0" fmla="*/ 0 w 4868792"/>
              <a:gd name="connsiteY0" fmla="*/ 0 h 2025444"/>
              <a:gd name="connsiteX1" fmla="*/ 408551 w 4868792"/>
              <a:gd name="connsiteY1" fmla="*/ 0 h 2025444"/>
              <a:gd name="connsiteX2" fmla="*/ 408551 w 4868792"/>
              <a:gd name="connsiteY2" fmla="*/ 1 h 2025444"/>
              <a:gd name="connsiteX3" fmla="*/ 4750911 w 4868792"/>
              <a:gd name="connsiteY3" fmla="*/ 1 h 2025444"/>
              <a:gd name="connsiteX4" fmla="*/ 4868792 w 4868792"/>
              <a:gd name="connsiteY4" fmla="*/ 117882 h 2025444"/>
              <a:gd name="connsiteX5" fmla="*/ 4868792 w 4868792"/>
              <a:gd name="connsiteY5" fmla="*/ 1907563 h 2025444"/>
              <a:gd name="connsiteX6" fmla="*/ 4750911 w 4868792"/>
              <a:gd name="connsiteY6" fmla="*/ 2025444 h 2025444"/>
              <a:gd name="connsiteX7" fmla="*/ 117881 w 4868792"/>
              <a:gd name="connsiteY7" fmla="*/ 2025444 h 2025444"/>
              <a:gd name="connsiteX8" fmla="*/ 0 w 4868792"/>
              <a:gd name="connsiteY8" fmla="*/ 1907563 h 2025444"/>
              <a:gd name="connsiteX9" fmla="*/ 0 w 4868792"/>
              <a:gd name="connsiteY9" fmla="*/ 318564 h 2025444"/>
              <a:gd name="connsiteX10" fmla="*/ 0 w 4868792"/>
              <a:gd name="connsiteY10" fmla="*/ 117882 h 20254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4868792" h="2025444">
                <a:moveTo>
                  <a:pt x="0" y="0"/>
                </a:moveTo>
                <a:lnTo>
                  <a:pt x="408551" y="0"/>
                </a:lnTo>
                <a:lnTo>
                  <a:pt x="408551" y="1"/>
                </a:lnTo>
                <a:lnTo>
                  <a:pt x="4750911" y="1"/>
                </a:lnTo>
                <a:cubicBezTo>
                  <a:pt x="4816015" y="1"/>
                  <a:pt x="4868792" y="52778"/>
                  <a:pt x="4868792" y="117882"/>
                </a:cubicBezTo>
                <a:lnTo>
                  <a:pt x="4868792" y="1907563"/>
                </a:lnTo>
                <a:cubicBezTo>
                  <a:pt x="4868792" y="1972667"/>
                  <a:pt x="4816015" y="2025444"/>
                  <a:pt x="4750911" y="2025444"/>
                </a:cubicBezTo>
                <a:lnTo>
                  <a:pt x="117881" y="2025444"/>
                </a:lnTo>
                <a:cubicBezTo>
                  <a:pt x="52777" y="2025444"/>
                  <a:pt x="0" y="1972667"/>
                  <a:pt x="0" y="1907563"/>
                </a:cubicBezTo>
                <a:lnTo>
                  <a:pt x="0" y="318564"/>
                </a:lnTo>
                <a:lnTo>
                  <a:pt x="0" y="117882"/>
                </a:lnTo>
                <a:close/>
              </a:path>
            </a:pathLst>
          </a:custGeom>
          <a:ln>
            <a:solidFill>
              <a:srgbClr val="4B90B5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fr-FR" sz="1200">
              <a:solidFill>
                <a:srgbClr val="4B90B5"/>
              </a:solidFill>
            </a:endParaRPr>
          </a:p>
        </p:txBody>
      </p:sp>
      <p:sp>
        <p:nvSpPr>
          <p:cNvPr id="23" name="Pentagone 22"/>
          <p:cNvSpPr/>
          <p:nvPr/>
        </p:nvSpPr>
        <p:spPr>
          <a:xfrm>
            <a:off x="5405889" y="3180064"/>
            <a:ext cx="802711" cy="2025444"/>
          </a:xfrm>
          <a:prstGeom prst="homePlate">
            <a:avLst>
              <a:gd name="adj" fmla="val 23171"/>
            </a:avLst>
          </a:prstGeom>
          <a:solidFill>
            <a:srgbClr val="4B90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lvl="0" algn="ctr"/>
            <a:r>
              <a:rPr lang="fr-FR" sz="1200" dirty="0">
                <a:solidFill>
                  <a:prstClr val="white"/>
                </a:solidFill>
              </a:rPr>
              <a:t>Définir le </a:t>
            </a:r>
            <a:r>
              <a:rPr lang="fr-FR" sz="1200" dirty="0" smtClean="0">
                <a:solidFill>
                  <a:prstClr val="white"/>
                </a:solidFill>
              </a:rPr>
              <a:t>planning</a:t>
            </a:r>
            <a:endParaRPr lang="fr-FR" sz="1200" dirty="0">
              <a:solidFill>
                <a:prstClr val="white"/>
              </a:solidFill>
            </a:endParaRPr>
          </a:p>
        </p:txBody>
      </p:sp>
      <p:sp>
        <p:nvSpPr>
          <p:cNvPr id="24" name="Rectangle à coins arrondis 23"/>
          <p:cNvSpPr/>
          <p:nvPr/>
        </p:nvSpPr>
        <p:spPr>
          <a:xfrm>
            <a:off x="6286501" y="3180064"/>
            <a:ext cx="5627266" cy="2025444"/>
          </a:xfrm>
          <a:prstGeom prst="roundRect">
            <a:avLst>
              <a:gd name="adj" fmla="val 6133"/>
            </a:avLst>
          </a:prstGeom>
          <a:ln>
            <a:solidFill>
              <a:srgbClr val="4B90B5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fr-FR" sz="1200">
              <a:solidFill>
                <a:srgbClr val="4B90B5"/>
              </a:solidFill>
            </a:endParaRPr>
          </a:p>
        </p:txBody>
      </p:sp>
      <p:sp>
        <p:nvSpPr>
          <p:cNvPr id="32" name="Forme libre 31"/>
          <p:cNvSpPr/>
          <p:nvPr/>
        </p:nvSpPr>
        <p:spPr>
          <a:xfrm>
            <a:off x="343291" y="5289566"/>
            <a:ext cx="1324356" cy="267462"/>
          </a:xfrm>
          <a:custGeom>
            <a:avLst/>
            <a:gdLst>
              <a:gd name="connsiteX0" fmla="*/ 76837 w 1324356"/>
              <a:gd name="connsiteY0" fmla="*/ 0 h 267462"/>
              <a:gd name="connsiteX1" fmla="*/ 1167509 w 1324356"/>
              <a:gd name="connsiteY1" fmla="*/ 0 h 267462"/>
              <a:gd name="connsiteX2" fmla="*/ 1244346 w 1324356"/>
              <a:gd name="connsiteY2" fmla="*/ 76837 h 267462"/>
              <a:gd name="connsiteX3" fmla="*/ 1244346 w 1324356"/>
              <a:gd name="connsiteY3" fmla="*/ 200872 h 267462"/>
              <a:gd name="connsiteX4" fmla="*/ 1248176 w 1324356"/>
              <a:gd name="connsiteY4" fmla="*/ 219839 h 267462"/>
              <a:gd name="connsiteX5" fmla="*/ 1319879 w 1324356"/>
              <a:gd name="connsiteY5" fmla="*/ 267367 h 267462"/>
              <a:gd name="connsiteX6" fmla="*/ 1324356 w 1324356"/>
              <a:gd name="connsiteY6" fmla="*/ 266463 h 267462"/>
              <a:gd name="connsiteX7" fmla="*/ 1324356 w 1324356"/>
              <a:gd name="connsiteY7" fmla="*/ 267461 h 267462"/>
              <a:gd name="connsiteX8" fmla="*/ 1244346 w 1324356"/>
              <a:gd name="connsiteY8" fmla="*/ 267461 h 267462"/>
              <a:gd name="connsiteX9" fmla="*/ 1244346 w 1324356"/>
              <a:gd name="connsiteY9" fmla="*/ 267462 h 267462"/>
              <a:gd name="connsiteX10" fmla="*/ 0 w 1324356"/>
              <a:gd name="connsiteY10" fmla="*/ 267462 h 267462"/>
              <a:gd name="connsiteX11" fmla="*/ 0 w 1324356"/>
              <a:gd name="connsiteY11" fmla="*/ 76837 h 267462"/>
              <a:gd name="connsiteX12" fmla="*/ 76837 w 1324356"/>
              <a:gd name="connsiteY12" fmla="*/ 0 h 2674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324356" h="267462">
                <a:moveTo>
                  <a:pt x="76837" y="0"/>
                </a:moveTo>
                <a:lnTo>
                  <a:pt x="1167509" y="0"/>
                </a:lnTo>
                <a:cubicBezTo>
                  <a:pt x="1209945" y="0"/>
                  <a:pt x="1244346" y="34401"/>
                  <a:pt x="1244346" y="76837"/>
                </a:cubicBezTo>
                <a:lnTo>
                  <a:pt x="1244346" y="200872"/>
                </a:lnTo>
                <a:lnTo>
                  <a:pt x="1248176" y="219839"/>
                </a:lnTo>
                <a:cubicBezTo>
                  <a:pt x="1259989" y="247769"/>
                  <a:pt x="1287646" y="267367"/>
                  <a:pt x="1319879" y="267367"/>
                </a:cubicBezTo>
                <a:lnTo>
                  <a:pt x="1324356" y="266463"/>
                </a:lnTo>
                <a:lnTo>
                  <a:pt x="1324356" y="267461"/>
                </a:lnTo>
                <a:lnTo>
                  <a:pt x="1244346" y="267461"/>
                </a:lnTo>
                <a:lnTo>
                  <a:pt x="1244346" y="267462"/>
                </a:lnTo>
                <a:lnTo>
                  <a:pt x="0" y="267462"/>
                </a:lnTo>
                <a:lnTo>
                  <a:pt x="0" y="76837"/>
                </a:lnTo>
                <a:cubicBezTo>
                  <a:pt x="0" y="34401"/>
                  <a:pt x="34401" y="0"/>
                  <a:pt x="76837" y="0"/>
                </a:cubicBezTo>
                <a:close/>
              </a:path>
            </a:pathLst>
          </a:custGeom>
          <a:solidFill>
            <a:srgbClr val="4B90B5"/>
          </a:solidFill>
          <a:ln>
            <a:solidFill>
              <a:srgbClr val="4B90B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/>
              <a:t>Où ?</a:t>
            </a:r>
          </a:p>
        </p:txBody>
      </p:sp>
      <p:sp>
        <p:nvSpPr>
          <p:cNvPr id="33" name="Rectangle à coins arrondis 32"/>
          <p:cNvSpPr/>
          <p:nvPr/>
        </p:nvSpPr>
        <p:spPr>
          <a:xfrm>
            <a:off x="6286501" y="5557028"/>
            <a:ext cx="5627266" cy="1148507"/>
          </a:xfrm>
          <a:prstGeom prst="roundRect">
            <a:avLst/>
          </a:prstGeom>
          <a:ln>
            <a:solidFill>
              <a:srgbClr val="4B90B5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fr-FR" sz="1200">
              <a:solidFill>
                <a:srgbClr val="4B90B5"/>
              </a:solidFill>
            </a:endParaRPr>
          </a:p>
        </p:txBody>
      </p:sp>
      <p:sp>
        <p:nvSpPr>
          <p:cNvPr id="34" name="Pentagone 33"/>
          <p:cNvSpPr/>
          <p:nvPr/>
        </p:nvSpPr>
        <p:spPr>
          <a:xfrm>
            <a:off x="5405889" y="5557029"/>
            <a:ext cx="802711" cy="1148506"/>
          </a:xfrm>
          <a:prstGeom prst="homePlate">
            <a:avLst>
              <a:gd name="adj" fmla="val 23171"/>
            </a:avLst>
          </a:prstGeom>
          <a:solidFill>
            <a:srgbClr val="4B90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lvl="0" algn="ctr"/>
            <a:r>
              <a:rPr lang="fr-FR" sz="1200" dirty="0">
                <a:solidFill>
                  <a:prstClr val="white"/>
                </a:solidFill>
              </a:rPr>
              <a:t>Définir les </a:t>
            </a:r>
            <a:r>
              <a:rPr lang="fr-FR" sz="1200" dirty="0" smtClean="0">
                <a:solidFill>
                  <a:prstClr val="white"/>
                </a:solidFill>
              </a:rPr>
              <a:t>lieux</a:t>
            </a:r>
            <a:endParaRPr lang="fr-FR" sz="1200" dirty="0">
              <a:solidFill>
                <a:prstClr val="white"/>
              </a:solidFill>
            </a:endParaRPr>
          </a:p>
        </p:txBody>
      </p:sp>
      <p:sp>
        <p:nvSpPr>
          <p:cNvPr id="35" name="Forme libre 34"/>
          <p:cNvSpPr/>
          <p:nvPr/>
        </p:nvSpPr>
        <p:spPr>
          <a:xfrm>
            <a:off x="343289" y="5557028"/>
            <a:ext cx="4868792" cy="1148508"/>
          </a:xfrm>
          <a:custGeom>
            <a:avLst/>
            <a:gdLst>
              <a:gd name="connsiteX0" fmla="*/ 0 w 4868792"/>
              <a:gd name="connsiteY0" fmla="*/ 0 h 1148508"/>
              <a:gd name="connsiteX1" fmla="*/ 914400 w 4868792"/>
              <a:gd name="connsiteY1" fmla="*/ 0 h 1148508"/>
              <a:gd name="connsiteX2" fmla="*/ 914400 w 4868792"/>
              <a:gd name="connsiteY2" fmla="*/ 1 h 1148508"/>
              <a:gd name="connsiteX3" fmla="*/ 4774086 w 4868792"/>
              <a:gd name="connsiteY3" fmla="*/ 1 h 1148508"/>
              <a:gd name="connsiteX4" fmla="*/ 4868792 w 4868792"/>
              <a:gd name="connsiteY4" fmla="*/ 94707 h 1148508"/>
              <a:gd name="connsiteX5" fmla="*/ 4868792 w 4868792"/>
              <a:gd name="connsiteY5" fmla="*/ 1053802 h 1148508"/>
              <a:gd name="connsiteX6" fmla="*/ 4774086 w 4868792"/>
              <a:gd name="connsiteY6" fmla="*/ 1148508 h 1148508"/>
              <a:gd name="connsiteX7" fmla="*/ 94706 w 4868792"/>
              <a:gd name="connsiteY7" fmla="*/ 1148508 h 1148508"/>
              <a:gd name="connsiteX8" fmla="*/ 0 w 4868792"/>
              <a:gd name="connsiteY8" fmla="*/ 1053802 h 1148508"/>
              <a:gd name="connsiteX9" fmla="*/ 0 w 4868792"/>
              <a:gd name="connsiteY9" fmla="*/ 914400 h 1148508"/>
              <a:gd name="connsiteX10" fmla="*/ 0 w 4868792"/>
              <a:gd name="connsiteY10" fmla="*/ 94707 h 11485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4868792" h="1148508">
                <a:moveTo>
                  <a:pt x="0" y="0"/>
                </a:moveTo>
                <a:lnTo>
                  <a:pt x="914400" y="0"/>
                </a:lnTo>
                <a:lnTo>
                  <a:pt x="914400" y="1"/>
                </a:lnTo>
                <a:lnTo>
                  <a:pt x="4774086" y="1"/>
                </a:lnTo>
                <a:cubicBezTo>
                  <a:pt x="4826391" y="1"/>
                  <a:pt x="4868792" y="42402"/>
                  <a:pt x="4868792" y="94707"/>
                </a:cubicBezTo>
                <a:lnTo>
                  <a:pt x="4868792" y="1053802"/>
                </a:lnTo>
                <a:cubicBezTo>
                  <a:pt x="4868792" y="1106107"/>
                  <a:pt x="4826391" y="1148508"/>
                  <a:pt x="4774086" y="1148508"/>
                </a:cubicBezTo>
                <a:lnTo>
                  <a:pt x="94706" y="1148508"/>
                </a:lnTo>
                <a:cubicBezTo>
                  <a:pt x="42401" y="1148508"/>
                  <a:pt x="0" y="1106107"/>
                  <a:pt x="0" y="1053802"/>
                </a:cubicBezTo>
                <a:lnTo>
                  <a:pt x="0" y="914400"/>
                </a:lnTo>
                <a:lnTo>
                  <a:pt x="0" y="94707"/>
                </a:lnTo>
                <a:close/>
              </a:path>
            </a:pathLst>
          </a:custGeom>
          <a:ln>
            <a:solidFill>
              <a:srgbClr val="4B90B5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pPr marL="176213" indent="-176213"/>
            <a:r>
              <a:rPr lang="fr-FR" sz="1200" dirty="0">
                <a:solidFill>
                  <a:srgbClr val="4B90B5"/>
                </a:solidFill>
              </a:rPr>
              <a:t>Commencer par le </a:t>
            </a:r>
            <a:r>
              <a:rPr lang="fr-FR" sz="1200" dirty="0" smtClean="0">
                <a:solidFill>
                  <a:srgbClr val="4B90B5"/>
                </a:solidFill>
              </a:rPr>
              <a:t>lieu </a:t>
            </a:r>
            <a:r>
              <a:rPr lang="fr-FR" sz="1200" dirty="0">
                <a:solidFill>
                  <a:srgbClr val="4B90B5"/>
                </a:solidFill>
              </a:rPr>
              <a:t>le plus emblématique de la mise en place des changements , les plus porteurs de réussite, les plus </a:t>
            </a:r>
            <a:r>
              <a:rPr lang="fr-FR" sz="1200" dirty="0" smtClean="0">
                <a:solidFill>
                  <a:srgbClr val="4B90B5"/>
                </a:solidFill>
              </a:rPr>
              <a:t>controversés </a:t>
            </a:r>
            <a:r>
              <a:rPr lang="fr-FR" sz="1200" dirty="0" smtClean="0">
                <a:solidFill>
                  <a:srgbClr val="4B90B5"/>
                </a:solidFill>
              </a:rPr>
              <a:t>(comme </a:t>
            </a:r>
            <a:r>
              <a:rPr lang="fr-FR" sz="1200" dirty="0" smtClean="0">
                <a:solidFill>
                  <a:srgbClr val="4B90B5"/>
                </a:solidFill>
              </a:rPr>
              <a:t>dans </a:t>
            </a:r>
            <a:r>
              <a:rPr lang="fr-FR" sz="1200" dirty="0" smtClean="0">
                <a:solidFill>
                  <a:srgbClr val="4B90B5"/>
                </a:solidFill>
              </a:rPr>
              <a:t>l’étape </a:t>
            </a:r>
            <a:r>
              <a:rPr lang="fr-FR" sz="1200" dirty="0" smtClean="0">
                <a:solidFill>
                  <a:srgbClr val="4B90B5"/>
                </a:solidFill>
              </a:rPr>
              <a:t>1</a:t>
            </a:r>
            <a:r>
              <a:rPr lang="fr-FR" sz="1200" dirty="0" smtClean="0">
                <a:solidFill>
                  <a:srgbClr val="4B90B5"/>
                </a:solidFill>
              </a:rPr>
              <a:t>).</a:t>
            </a:r>
            <a:endParaRPr lang="fr-FR" sz="1200" dirty="0">
              <a:solidFill>
                <a:srgbClr val="4B90B5"/>
              </a:solidFill>
            </a:endParaRPr>
          </a:p>
          <a:p>
            <a:pPr marL="176213" indent="-176213"/>
            <a:r>
              <a:rPr lang="fr-FR" sz="1200" dirty="0">
                <a:solidFill>
                  <a:srgbClr val="4B90B5"/>
                </a:solidFill>
              </a:rPr>
              <a:t>Etre </a:t>
            </a:r>
            <a:r>
              <a:rPr lang="fr-FR" sz="1200" dirty="0" smtClean="0">
                <a:solidFill>
                  <a:srgbClr val="4B90B5"/>
                </a:solidFill>
              </a:rPr>
              <a:t>exhaustif, </a:t>
            </a:r>
            <a:r>
              <a:rPr lang="fr-FR" sz="1200" dirty="0">
                <a:solidFill>
                  <a:srgbClr val="4B90B5"/>
                </a:solidFill>
              </a:rPr>
              <a:t>couvrir un maximum de </a:t>
            </a:r>
            <a:r>
              <a:rPr lang="fr-FR" sz="1200" dirty="0" smtClean="0">
                <a:solidFill>
                  <a:srgbClr val="4B90B5"/>
                </a:solidFill>
              </a:rPr>
              <a:t>postes, de départements, de sites, </a:t>
            </a:r>
            <a:r>
              <a:rPr lang="fr-FR" sz="1200" dirty="0" smtClean="0">
                <a:solidFill>
                  <a:srgbClr val="4B90B5"/>
                </a:solidFill>
              </a:rPr>
              <a:t>en fonction de la maturité et de la capacité </a:t>
            </a:r>
            <a:r>
              <a:rPr lang="fr-FR" sz="1200" dirty="0" smtClean="0">
                <a:solidFill>
                  <a:srgbClr val="4B90B5"/>
                </a:solidFill>
              </a:rPr>
              <a:t>à déployer.</a:t>
            </a:r>
            <a:endParaRPr lang="fr-FR" sz="1200" dirty="0">
              <a:solidFill>
                <a:srgbClr val="4B90B5"/>
              </a:solidFill>
            </a:endParaRP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5400000">
            <a:off x="1638318" y="2293109"/>
            <a:ext cx="1665316" cy="4096336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43291" y="3231618"/>
            <a:ext cx="293343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/>
            <a:r>
              <a:rPr lang="fr-FR" sz="1200" dirty="0" smtClean="0">
                <a:solidFill>
                  <a:srgbClr val="4B90B5"/>
                </a:solidFill>
              </a:rPr>
              <a:t>D</a:t>
            </a:r>
            <a:r>
              <a:rPr lang="fr-FR" sz="1200" dirty="0">
                <a:solidFill>
                  <a:srgbClr val="4B90B5"/>
                </a:solidFill>
              </a:rPr>
              <a:t>è</a:t>
            </a:r>
            <a:r>
              <a:rPr lang="fr-FR" sz="1200" dirty="0" smtClean="0">
                <a:solidFill>
                  <a:srgbClr val="4B90B5"/>
                </a:solidFill>
              </a:rPr>
              <a:t>s qu’une étape de la stratégie est </a:t>
            </a:r>
            <a:r>
              <a:rPr lang="fr-FR" sz="1200" dirty="0" smtClean="0">
                <a:solidFill>
                  <a:srgbClr val="4B90B5"/>
                </a:solidFill>
              </a:rPr>
              <a:t>validée.</a:t>
            </a:r>
            <a:endParaRPr lang="fr-FR" sz="1200" dirty="0" smtClean="0">
              <a:solidFill>
                <a:srgbClr val="4B90B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835570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orme libre 16"/>
          <p:cNvSpPr/>
          <p:nvPr/>
        </p:nvSpPr>
        <p:spPr>
          <a:xfrm>
            <a:off x="343291" y="1830086"/>
            <a:ext cx="1324356" cy="267462"/>
          </a:xfrm>
          <a:custGeom>
            <a:avLst/>
            <a:gdLst>
              <a:gd name="connsiteX0" fmla="*/ 76837 w 1324356"/>
              <a:gd name="connsiteY0" fmla="*/ 0 h 267462"/>
              <a:gd name="connsiteX1" fmla="*/ 1167509 w 1324356"/>
              <a:gd name="connsiteY1" fmla="*/ 0 h 267462"/>
              <a:gd name="connsiteX2" fmla="*/ 1244346 w 1324356"/>
              <a:gd name="connsiteY2" fmla="*/ 76837 h 267462"/>
              <a:gd name="connsiteX3" fmla="*/ 1244346 w 1324356"/>
              <a:gd name="connsiteY3" fmla="*/ 200872 h 267462"/>
              <a:gd name="connsiteX4" fmla="*/ 1248176 w 1324356"/>
              <a:gd name="connsiteY4" fmla="*/ 219839 h 267462"/>
              <a:gd name="connsiteX5" fmla="*/ 1319879 w 1324356"/>
              <a:gd name="connsiteY5" fmla="*/ 267367 h 267462"/>
              <a:gd name="connsiteX6" fmla="*/ 1324356 w 1324356"/>
              <a:gd name="connsiteY6" fmla="*/ 266463 h 267462"/>
              <a:gd name="connsiteX7" fmla="*/ 1324356 w 1324356"/>
              <a:gd name="connsiteY7" fmla="*/ 267461 h 267462"/>
              <a:gd name="connsiteX8" fmla="*/ 1244346 w 1324356"/>
              <a:gd name="connsiteY8" fmla="*/ 267461 h 267462"/>
              <a:gd name="connsiteX9" fmla="*/ 1244346 w 1324356"/>
              <a:gd name="connsiteY9" fmla="*/ 267462 h 267462"/>
              <a:gd name="connsiteX10" fmla="*/ 0 w 1324356"/>
              <a:gd name="connsiteY10" fmla="*/ 267462 h 267462"/>
              <a:gd name="connsiteX11" fmla="*/ 0 w 1324356"/>
              <a:gd name="connsiteY11" fmla="*/ 76837 h 267462"/>
              <a:gd name="connsiteX12" fmla="*/ 76837 w 1324356"/>
              <a:gd name="connsiteY12" fmla="*/ 0 h 2674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324356" h="267462">
                <a:moveTo>
                  <a:pt x="76837" y="0"/>
                </a:moveTo>
                <a:lnTo>
                  <a:pt x="1167509" y="0"/>
                </a:lnTo>
                <a:cubicBezTo>
                  <a:pt x="1209945" y="0"/>
                  <a:pt x="1244346" y="34401"/>
                  <a:pt x="1244346" y="76837"/>
                </a:cubicBezTo>
                <a:lnTo>
                  <a:pt x="1244346" y="200872"/>
                </a:lnTo>
                <a:lnTo>
                  <a:pt x="1248176" y="219839"/>
                </a:lnTo>
                <a:cubicBezTo>
                  <a:pt x="1259989" y="247769"/>
                  <a:pt x="1287646" y="267367"/>
                  <a:pt x="1319879" y="267367"/>
                </a:cubicBezTo>
                <a:lnTo>
                  <a:pt x="1324356" y="266463"/>
                </a:lnTo>
                <a:lnTo>
                  <a:pt x="1324356" y="267461"/>
                </a:lnTo>
                <a:lnTo>
                  <a:pt x="1244346" y="267461"/>
                </a:lnTo>
                <a:lnTo>
                  <a:pt x="1244346" y="267462"/>
                </a:lnTo>
                <a:lnTo>
                  <a:pt x="0" y="267462"/>
                </a:lnTo>
                <a:lnTo>
                  <a:pt x="0" y="76837"/>
                </a:lnTo>
                <a:cubicBezTo>
                  <a:pt x="0" y="34401"/>
                  <a:pt x="34401" y="0"/>
                  <a:pt x="76837" y="0"/>
                </a:cubicBezTo>
                <a:close/>
              </a:path>
            </a:pathLst>
          </a:custGeom>
          <a:solidFill>
            <a:srgbClr val="4B90B5"/>
          </a:solidFill>
          <a:ln>
            <a:solidFill>
              <a:srgbClr val="4B90B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/>
              <a:t>Comment ?</a:t>
            </a:r>
          </a:p>
        </p:txBody>
      </p:sp>
      <p:sp>
        <p:nvSpPr>
          <p:cNvPr id="22" name="Forme libre 21"/>
          <p:cNvSpPr/>
          <p:nvPr/>
        </p:nvSpPr>
        <p:spPr>
          <a:xfrm>
            <a:off x="343289" y="3180064"/>
            <a:ext cx="4868792" cy="2025444"/>
          </a:xfrm>
          <a:custGeom>
            <a:avLst/>
            <a:gdLst>
              <a:gd name="connsiteX0" fmla="*/ 0 w 4868792"/>
              <a:gd name="connsiteY0" fmla="*/ 0 h 2025444"/>
              <a:gd name="connsiteX1" fmla="*/ 408551 w 4868792"/>
              <a:gd name="connsiteY1" fmla="*/ 0 h 2025444"/>
              <a:gd name="connsiteX2" fmla="*/ 408551 w 4868792"/>
              <a:gd name="connsiteY2" fmla="*/ 1 h 2025444"/>
              <a:gd name="connsiteX3" fmla="*/ 4750911 w 4868792"/>
              <a:gd name="connsiteY3" fmla="*/ 1 h 2025444"/>
              <a:gd name="connsiteX4" fmla="*/ 4868792 w 4868792"/>
              <a:gd name="connsiteY4" fmla="*/ 117882 h 2025444"/>
              <a:gd name="connsiteX5" fmla="*/ 4868792 w 4868792"/>
              <a:gd name="connsiteY5" fmla="*/ 1907563 h 2025444"/>
              <a:gd name="connsiteX6" fmla="*/ 4750911 w 4868792"/>
              <a:gd name="connsiteY6" fmla="*/ 2025444 h 2025444"/>
              <a:gd name="connsiteX7" fmla="*/ 117881 w 4868792"/>
              <a:gd name="connsiteY7" fmla="*/ 2025444 h 2025444"/>
              <a:gd name="connsiteX8" fmla="*/ 0 w 4868792"/>
              <a:gd name="connsiteY8" fmla="*/ 1907563 h 2025444"/>
              <a:gd name="connsiteX9" fmla="*/ 0 w 4868792"/>
              <a:gd name="connsiteY9" fmla="*/ 318564 h 2025444"/>
              <a:gd name="connsiteX10" fmla="*/ 0 w 4868792"/>
              <a:gd name="connsiteY10" fmla="*/ 117882 h 20254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4868792" h="2025444">
                <a:moveTo>
                  <a:pt x="0" y="0"/>
                </a:moveTo>
                <a:lnTo>
                  <a:pt x="408551" y="0"/>
                </a:lnTo>
                <a:lnTo>
                  <a:pt x="408551" y="1"/>
                </a:lnTo>
                <a:lnTo>
                  <a:pt x="4750911" y="1"/>
                </a:lnTo>
                <a:cubicBezTo>
                  <a:pt x="4816015" y="1"/>
                  <a:pt x="4868792" y="52778"/>
                  <a:pt x="4868792" y="117882"/>
                </a:cubicBezTo>
                <a:lnTo>
                  <a:pt x="4868792" y="1907563"/>
                </a:lnTo>
                <a:cubicBezTo>
                  <a:pt x="4868792" y="1972667"/>
                  <a:pt x="4816015" y="2025444"/>
                  <a:pt x="4750911" y="2025444"/>
                </a:cubicBezTo>
                <a:lnTo>
                  <a:pt x="117881" y="2025444"/>
                </a:lnTo>
                <a:cubicBezTo>
                  <a:pt x="52777" y="2025444"/>
                  <a:pt x="0" y="1972667"/>
                  <a:pt x="0" y="1907563"/>
                </a:cubicBezTo>
                <a:lnTo>
                  <a:pt x="0" y="318564"/>
                </a:lnTo>
                <a:lnTo>
                  <a:pt x="0" y="117882"/>
                </a:lnTo>
                <a:close/>
              </a:path>
            </a:pathLst>
          </a:custGeom>
          <a:ln>
            <a:solidFill>
              <a:srgbClr val="4B90B5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fr-FR" sz="1200">
              <a:solidFill>
                <a:srgbClr val="4B90B5"/>
              </a:solidFill>
            </a:endParaRPr>
          </a:p>
        </p:txBody>
      </p:sp>
      <p:sp>
        <p:nvSpPr>
          <p:cNvPr id="33" name="Forme libre 32"/>
          <p:cNvSpPr/>
          <p:nvPr/>
        </p:nvSpPr>
        <p:spPr>
          <a:xfrm>
            <a:off x="343289" y="2097546"/>
            <a:ext cx="4868792" cy="4275814"/>
          </a:xfrm>
          <a:custGeom>
            <a:avLst/>
            <a:gdLst>
              <a:gd name="connsiteX0" fmla="*/ 0 w 4868792"/>
              <a:gd name="connsiteY0" fmla="*/ 0 h 4275814"/>
              <a:gd name="connsiteX1" fmla="*/ 116730 w 4868792"/>
              <a:gd name="connsiteY1" fmla="*/ 0 h 4275814"/>
              <a:gd name="connsiteX2" fmla="*/ 914400 w 4868792"/>
              <a:gd name="connsiteY2" fmla="*/ 0 h 4275814"/>
              <a:gd name="connsiteX3" fmla="*/ 4752062 w 4868792"/>
              <a:gd name="connsiteY3" fmla="*/ 0 h 4275814"/>
              <a:gd name="connsiteX4" fmla="*/ 4868792 w 4868792"/>
              <a:gd name="connsiteY4" fmla="*/ 116730 h 4275814"/>
              <a:gd name="connsiteX5" fmla="*/ 4868792 w 4868792"/>
              <a:gd name="connsiteY5" fmla="*/ 4159084 h 4275814"/>
              <a:gd name="connsiteX6" fmla="*/ 4752062 w 4868792"/>
              <a:gd name="connsiteY6" fmla="*/ 4275814 h 4275814"/>
              <a:gd name="connsiteX7" fmla="*/ 116730 w 4868792"/>
              <a:gd name="connsiteY7" fmla="*/ 4275814 h 4275814"/>
              <a:gd name="connsiteX8" fmla="*/ 0 w 4868792"/>
              <a:gd name="connsiteY8" fmla="*/ 4159084 h 4275814"/>
              <a:gd name="connsiteX9" fmla="*/ 0 w 4868792"/>
              <a:gd name="connsiteY9" fmla="*/ 914400 h 4275814"/>
              <a:gd name="connsiteX10" fmla="*/ 0 w 4868792"/>
              <a:gd name="connsiteY10" fmla="*/ 116730 h 42758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4868792" h="4275814">
                <a:moveTo>
                  <a:pt x="0" y="0"/>
                </a:moveTo>
                <a:lnTo>
                  <a:pt x="116730" y="0"/>
                </a:lnTo>
                <a:lnTo>
                  <a:pt x="914400" y="0"/>
                </a:lnTo>
                <a:lnTo>
                  <a:pt x="4752062" y="0"/>
                </a:lnTo>
                <a:cubicBezTo>
                  <a:pt x="4816530" y="0"/>
                  <a:pt x="4868792" y="52262"/>
                  <a:pt x="4868792" y="116730"/>
                </a:cubicBezTo>
                <a:lnTo>
                  <a:pt x="4868792" y="4159084"/>
                </a:lnTo>
                <a:cubicBezTo>
                  <a:pt x="4868792" y="4223552"/>
                  <a:pt x="4816530" y="4275814"/>
                  <a:pt x="4752062" y="4275814"/>
                </a:cubicBezTo>
                <a:lnTo>
                  <a:pt x="116730" y="4275814"/>
                </a:lnTo>
                <a:cubicBezTo>
                  <a:pt x="52262" y="4275814"/>
                  <a:pt x="0" y="4223552"/>
                  <a:pt x="0" y="4159084"/>
                </a:cubicBezTo>
                <a:lnTo>
                  <a:pt x="0" y="914400"/>
                </a:lnTo>
                <a:lnTo>
                  <a:pt x="0" y="116730"/>
                </a:lnTo>
                <a:close/>
              </a:path>
            </a:pathLst>
          </a:custGeom>
          <a:ln>
            <a:solidFill>
              <a:srgbClr val="4B90B5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endParaRPr lang="fr-FR" sz="1200" dirty="0">
              <a:solidFill>
                <a:srgbClr val="4B90B5"/>
              </a:solidFill>
            </a:endParaRPr>
          </a:p>
          <a:p>
            <a:pPr marL="285750" indent="-285750"/>
            <a:r>
              <a:rPr lang="fr-FR" sz="1200" dirty="0">
                <a:solidFill>
                  <a:srgbClr val="4B90B5"/>
                </a:solidFill>
              </a:rPr>
              <a:t>Votre rôle sert </a:t>
            </a:r>
            <a:r>
              <a:rPr lang="fr-FR" sz="1200" dirty="0" smtClean="0">
                <a:solidFill>
                  <a:srgbClr val="4B90B5"/>
                </a:solidFill>
              </a:rPr>
              <a:t>principalement de </a:t>
            </a:r>
            <a:r>
              <a:rPr lang="fr-FR" sz="1200" dirty="0">
                <a:solidFill>
                  <a:srgbClr val="4B90B5"/>
                </a:solidFill>
              </a:rPr>
              <a:t>support </a:t>
            </a:r>
            <a:r>
              <a:rPr lang="fr-FR" sz="1200" dirty="0" smtClean="0">
                <a:solidFill>
                  <a:srgbClr val="4B90B5"/>
                </a:solidFill>
              </a:rPr>
              <a:t>méthodologique pour le </a:t>
            </a:r>
            <a:r>
              <a:rPr lang="fr-FR" sz="1200" dirty="0" smtClean="0">
                <a:solidFill>
                  <a:srgbClr val="4B90B5"/>
                </a:solidFill>
              </a:rPr>
              <a:t>déploiement.</a:t>
            </a:r>
            <a:endParaRPr lang="fr-FR" sz="1200" dirty="0" smtClean="0">
              <a:solidFill>
                <a:srgbClr val="4B90B5"/>
              </a:solidFill>
            </a:endParaRPr>
          </a:p>
          <a:p>
            <a:pPr marL="285750" indent="-285750">
              <a:buFont typeface="+mj-lt"/>
              <a:buAutoNum type="arabicPeriod"/>
            </a:pPr>
            <a:endParaRPr lang="fr-FR" sz="1200" dirty="0">
              <a:solidFill>
                <a:srgbClr val="4B90B5"/>
              </a:solidFill>
            </a:endParaRPr>
          </a:p>
          <a:p>
            <a:pPr marL="285750" indent="-285750"/>
            <a:r>
              <a:rPr lang="fr-FR" sz="1200" dirty="0" smtClean="0">
                <a:solidFill>
                  <a:srgbClr val="4B90B5"/>
                </a:solidFill>
              </a:rPr>
              <a:t>Vous êtes  également garant </a:t>
            </a:r>
            <a:r>
              <a:rPr lang="fr-FR" sz="1200" dirty="0">
                <a:solidFill>
                  <a:srgbClr val="4B90B5"/>
                </a:solidFill>
              </a:rPr>
              <a:t>de </a:t>
            </a:r>
            <a:r>
              <a:rPr lang="fr-FR" sz="1200" dirty="0" smtClean="0">
                <a:solidFill>
                  <a:srgbClr val="4B90B5"/>
                </a:solidFill>
              </a:rPr>
              <a:t>la délégation d’autorité </a:t>
            </a:r>
            <a:r>
              <a:rPr lang="fr-FR" sz="1200" dirty="0">
                <a:solidFill>
                  <a:srgbClr val="4B90B5"/>
                </a:solidFill>
              </a:rPr>
              <a:t>pour la mise en </a:t>
            </a:r>
            <a:r>
              <a:rPr lang="fr-FR" sz="1200" dirty="0" smtClean="0">
                <a:solidFill>
                  <a:srgbClr val="4B90B5"/>
                </a:solidFill>
              </a:rPr>
              <a:t>place </a:t>
            </a:r>
            <a:r>
              <a:rPr lang="fr-FR" sz="1200" dirty="0" smtClean="0">
                <a:solidFill>
                  <a:srgbClr val="4B90B5"/>
                </a:solidFill>
              </a:rPr>
              <a:t>auprès des opérationnels pour le </a:t>
            </a:r>
            <a:r>
              <a:rPr lang="fr-FR" sz="1200" dirty="0" smtClean="0">
                <a:solidFill>
                  <a:srgbClr val="4B90B5"/>
                </a:solidFill>
              </a:rPr>
              <a:t>déploiement.</a:t>
            </a:r>
            <a:endParaRPr lang="fr-FR" sz="1200" dirty="0" smtClean="0">
              <a:solidFill>
                <a:srgbClr val="4B90B5"/>
              </a:solidFill>
            </a:endParaRPr>
          </a:p>
          <a:p>
            <a:pPr marL="285750" indent="-285750">
              <a:buFont typeface="+mj-lt"/>
              <a:buAutoNum type="arabicPeriod"/>
            </a:pPr>
            <a:endParaRPr lang="fr-FR" sz="1200" dirty="0">
              <a:solidFill>
                <a:srgbClr val="4B90B5"/>
              </a:solidFill>
            </a:endParaRPr>
          </a:p>
          <a:p>
            <a:pPr marL="285750" indent="-285750"/>
            <a:r>
              <a:rPr lang="fr-FR" sz="1200" dirty="0" smtClean="0">
                <a:solidFill>
                  <a:srgbClr val="4B90B5"/>
                </a:solidFill>
              </a:rPr>
              <a:t>Vous vous assurez </a:t>
            </a:r>
            <a:r>
              <a:rPr lang="fr-FR" sz="1200" dirty="0" smtClean="0">
                <a:solidFill>
                  <a:srgbClr val="4B90B5"/>
                </a:solidFill>
              </a:rPr>
              <a:t>du rythme régulier de </a:t>
            </a:r>
            <a:r>
              <a:rPr lang="fr-FR" sz="1200" dirty="0" smtClean="0">
                <a:solidFill>
                  <a:srgbClr val="4B90B5"/>
                </a:solidFill>
              </a:rPr>
              <a:t>mise en place par votre présence </a:t>
            </a:r>
            <a:r>
              <a:rPr lang="fr-FR" sz="1200" dirty="0" smtClean="0">
                <a:solidFill>
                  <a:srgbClr val="4B90B5"/>
                </a:solidFill>
              </a:rPr>
              <a:t>sur le terrain</a:t>
            </a:r>
            <a:r>
              <a:rPr lang="fr-FR" sz="1200" dirty="0" smtClean="0">
                <a:solidFill>
                  <a:srgbClr val="4B90B5"/>
                </a:solidFill>
              </a:rPr>
              <a:t>. Le lancement de </a:t>
            </a:r>
            <a:r>
              <a:rPr lang="fr-FR" sz="1200" dirty="0" smtClean="0">
                <a:solidFill>
                  <a:srgbClr val="4B90B5"/>
                </a:solidFill>
              </a:rPr>
              <a:t>l’étape </a:t>
            </a:r>
            <a:r>
              <a:rPr lang="fr-FR" sz="1200" dirty="0" smtClean="0">
                <a:solidFill>
                  <a:srgbClr val="4B90B5"/>
                </a:solidFill>
              </a:rPr>
              <a:t>1 du cycle suivant est </a:t>
            </a:r>
            <a:r>
              <a:rPr lang="fr-FR" sz="1200" dirty="0" smtClean="0">
                <a:solidFill>
                  <a:srgbClr val="4B90B5"/>
                </a:solidFill>
              </a:rPr>
              <a:t>un </a:t>
            </a:r>
            <a:r>
              <a:rPr lang="fr-FR" sz="1200" dirty="0" smtClean="0">
                <a:solidFill>
                  <a:srgbClr val="4B90B5"/>
                </a:solidFill>
              </a:rPr>
              <a:t>support </a:t>
            </a:r>
            <a:r>
              <a:rPr lang="fr-FR" sz="1200" dirty="0" smtClean="0">
                <a:solidFill>
                  <a:srgbClr val="4B90B5"/>
                </a:solidFill>
              </a:rPr>
              <a:t>essentiel.</a:t>
            </a:r>
            <a:endParaRPr lang="fr-FR" sz="1200" dirty="0" smtClean="0">
              <a:solidFill>
                <a:srgbClr val="4B90B5"/>
              </a:solidFill>
            </a:endParaRPr>
          </a:p>
          <a:p>
            <a:pPr marL="285750" indent="-285750">
              <a:buFont typeface="+mj-lt"/>
              <a:buAutoNum type="arabicPeriod"/>
            </a:pPr>
            <a:endParaRPr lang="fr-FR" sz="1200" dirty="0">
              <a:solidFill>
                <a:srgbClr val="4B90B5"/>
              </a:solidFill>
            </a:endParaRPr>
          </a:p>
          <a:p>
            <a:r>
              <a:rPr lang="fr-FR" sz="1200" b="1" dirty="0" smtClean="0">
                <a:solidFill>
                  <a:srgbClr val="4B90B5"/>
                </a:solidFill>
              </a:rPr>
              <a:t>ETAPE 1 CYCLE SUIVANT</a:t>
            </a:r>
            <a:br>
              <a:rPr lang="fr-FR" sz="1200" b="1" dirty="0" smtClean="0">
                <a:solidFill>
                  <a:srgbClr val="4B90B5"/>
                </a:solidFill>
              </a:rPr>
            </a:br>
            <a:endParaRPr lang="fr-FR" sz="1200" b="1" dirty="0">
              <a:solidFill>
                <a:srgbClr val="4B90B5"/>
              </a:solidFill>
            </a:endParaRPr>
          </a:p>
          <a:p>
            <a:pPr marL="285750" indent="-285750"/>
            <a:r>
              <a:rPr lang="fr-FR" sz="1200" dirty="0">
                <a:solidFill>
                  <a:srgbClr val="4B90B5"/>
                </a:solidFill>
              </a:rPr>
              <a:t>Réutiliser les résultats de l’étape 1 pour </a:t>
            </a:r>
            <a:r>
              <a:rPr lang="fr-FR" sz="1200" dirty="0" smtClean="0">
                <a:solidFill>
                  <a:srgbClr val="4B90B5"/>
                </a:solidFill>
              </a:rPr>
              <a:t>mesurer la </a:t>
            </a:r>
            <a:r>
              <a:rPr lang="fr-FR" sz="1200" dirty="0" smtClean="0">
                <a:solidFill>
                  <a:srgbClr val="4B90B5"/>
                </a:solidFill>
              </a:rPr>
              <a:t>progression.</a:t>
            </a:r>
            <a:r>
              <a:rPr lang="fr-FR" sz="1200" dirty="0" smtClean="0">
                <a:solidFill>
                  <a:srgbClr val="4B90B5"/>
                </a:solidFill>
              </a:rPr>
              <a:t/>
            </a:r>
            <a:br>
              <a:rPr lang="fr-FR" sz="1200" dirty="0" smtClean="0">
                <a:solidFill>
                  <a:srgbClr val="4B90B5"/>
                </a:solidFill>
              </a:rPr>
            </a:br>
            <a:endParaRPr lang="fr-FR" sz="1200" dirty="0" smtClean="0">
              <a:solidFill>
                <a:srgbClr val="4B90B5"/>
              </a:solidFill>
            </a:endParaRPr>
          </a:p>
          <a:p>
            <a:pPr marL="285750" indent="-285750"/>
            <a:r>
              <a:rPr lang="fr-FR" sz="1200" dirty="0" smtClean="0">
                <a:solidFill>
                  <a:srgbClr val="4B90B5"/>
                </a:solidFill>
              </a:rPr>
              <a:t>Mesurer </a:t>
            </a:r>
            <a:r>
              <a:rPr lang="fr-FR" sz="1200" dirty="0">
                <a:solidFill>
                  <a:srgbClr val="4B90B5"/>
                </a:solidFill>
              </a:rPr>
              <a:t>les </a:t>
            </a:r>
            <a:r>
              <a:rPr lang="fr-FR" sz="1200" dirty="0" smtClean="0">
                <a:solidFill>
                  <a:srgbClr val="4B90B5"/>
                </a:solidFill>
              </a:rPr>
              <a:t> nouvelles opportunités </a:t>
            </a:r>
            <a:r>
              <a:rPr lang="fr-FR" sz="1200" dirty="0">
                <a:solidFill>
                  <a:srgbClr val="4B90B5"/>
                </a:solidFill>
              </a:rPr>
              <a:t>et </a:t>
            </a:r>
            <a:r>
              <a:rPr lang="fr-FR" sz="1200" dirty="0" smtClean="0">
                <a:solidFill>
                  <a:srgbClr val="4B90B5"/>
                </a:solidFill>
              </a:rPr>
              <a:t> les difficultés </a:t>
            </a:r>
            <a:r>
              <a:rPr lang="fr-FR" sz="1200" dirty="0">
                <a:solidFill>
                  <a:srgbClr val="4B90B5"/>
                </a:solidFill>
              </a:rPr>
              <a:t>à prendre en compte lors de la </a:t>
            </a:r>
            <a:r>
              <a:rPr lang="fr-FR" sz="1200" dirty="0" smtClean="0">
                <a:solidFill>
                  <a:srgbClr val="4B90B5"/>
                </a:solidFill>
              </a:rPr>
              <a:t>2</a:t>
            </a:r>
            <a:r>
              <a:rPr lang="fr-FR" sz="1200" baseline="30000" dirty="0" smtClean="0">
                <a:solidFill>
                  <a:srgbClr val="4B90B5"/>
                </a:solidFill>
              </a:rPr>
              <a:t>e</a:t>
            </a:r>
            <a:r>
              <a:rPr lang="fr-FR" sz="1200" dirty="0" smtClean="0">
                <a:solidFill>
                  <a:srgbClr val="4B90B5"/>
                </a:solidFill>
              </a:rPr>
              <a:t> vague </a:t>
            </a:r>
            <a:r>
              <a:rPr lang="fr-FR" sz="1200" dirty="0">
                <a:solidFill>
                  <a:srgbClr val="4B90B5"/>
                </a:solidFill>
              </a:rPr>
              <a:t>de </a:t>
            </a:r>
            <a:r>
              <a:rPr lang="fr-FR" sz="1200" dirty="0" smtClean="0">
                <a:solidFill>
                  <a:srgbClr val="4B90B5"/>
                </a:solidFill>
              </a:rPr>
              <a:t>transformation.</a:t>
            </a:r>
            <a:endParaRPr lang="fr-FR" sz="1200" dirty="0">
              <a:solidFill>
                <a:srgbClr val="4B90B5"/>
              </a:solidFill>
            </a:endParaRPr>
          </a:p>
        </p:txBody>
      </p:sp>
      <p:sp>
        <p:nvSpPr>
          <p:cNvPr id="19" name="Rectangle à coins arrondis 18"/>
          <p:cNvSpPr/>
          <p:nvPr/>
        </p:nvSpPr>
        <p:spPr>
          <a:xfrm>
            <a:off x="6286501" y="2097546"/>
            <a:ext cx="5627266" cy="1394954"/>
          </a:xfrm>
          <a:prstGeom prst="roundRect">
            <a:avLst>
              <a:gd name="adj" fmla="val 7937"/>
            </a:avLst>
          </a:prstGeom>
          <a:ln>
            <a:solidFill>
              <a:srgbClr val="4B90B5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fr-FR" sz="1200">
              <a:solidFill>
                <a:srgbClr val="4B90B5"/>
              </a:solidFill>
            </a:endParaRPr>
          </a:p>
        </p:txBody>
      </p:sp>
      <p:sp>
        <p:nvSpPr>
          <p:cNvPr id="32" name="Pentagone 31"/>
          <p:cNvSpPr/>
          <p:nvPr/>
        </p:nvSpPr>
        <p:spPr>
          <a:xfrm>
            <a:off x="5405888" y="2097546"/>
            <a:ext cx="802711" cy="1394954"/>
          </a:xfrm>
          <a:prstGeom prst="homePlate">
            <a:avLst>
              <a:gd name="adj" fmla="val 23171"/>
            </a:avLst>
          </a:prstGeom>
          <a:solidFill>
            <a:srgbClr val="4B90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lvl="0" algn="ctr"/>
            <a:r>
              <a:rPr lang="fr-FR" sz="1200" dirty="0" smtClean="0">
                <a:solidFill>
                  <a:prstClr val="white"/>
                </a:solidFill>
              </a:rPr>
              <a:t>Principes méthodologiques dont vous êtes </a:t>
            </a:r>
            <a:r>
              <a:rPr lang="fr-FR" sz="1200" dirty="0" smtClean="0">
                <a:solidFill>
                  <a:prstClr val="white"/>
                </a:solidFill>
              </a:rPr>
              <a:t>garant</a:t>
            </a:r>
            <a:endParaRPr lang="fr-FR" sz="1200" dirty="0">
              <a:solidFill>
                <a:prstClr val="white"/>
              </a:solidFill>
            </a:endParaRPr>
          </a:p>
        </p:txBody>
      </p:sp>
      <p:pic>
        <p:nvPicPr>
          <p:cNvPr id="15" name="Image 14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383715" y="126255"/>
            <a:ext cx="1530052" cy="1498706"/>
          </a:xfrm>
          <a:prstGeom prst="rect">
            <a:avLst/>
          </a:prstGeom>
        </p:spPr>
      </p:pic>
      <p:sp>
        <p:nvSpPr>
          <p:cNvPr id="16" name="Rectangle à coins arrondis 15"/>
          <p:cNvSpPr/>
          <p:nvPr/>
        </p:nvSpPr>
        <p:spPr>
          <a:xfrm>
            <a:off x="343289" y="1101614"/>
            <a:ext cx="9791333" cy="461010"/>
          </a:xfrm>
          <a:prstGeom prst="roundRect">
            <a:avLst/>
          </a:prstGeom>
          <a:solidFill>
            <a:srgbClr val="4B90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Déployer la stratégie dans toute l’organisation avec une implication maximale des opérationnels</a:t>
            </a:r>
          </a:p>
        </p:txBody>
      </p:sp>
      <p:cxnSp>
        <p:nvCxnSpPr>
          <p:cNvPr id="18" name="Connecteur droit 17"/>
          <p:cNvCxnSpPr/>
          <p:nvPr/>
        </p:nvCxnSpPr>
        <p:spPr>
          <a:xfrm>
            <a:off x="343291" y="940777"/>
            <a:ext cx="9791333" cy="0"/>
          </a:xfrm>
          <a:prstGeom prst="line">
            <a:avLst/>
          </a:prstGeom>
          <a:solidFill>
            <a:srgbClr val="4B90B5"/>
          </a:solidFill>
          <a:ln w="28575">
            <a:solidFill>
              <a:srgbClr val="4B90B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20" name="ZoneTexte 19"/>
          <p:cNvSpPr txBox="1"/>
          <p:nvPr/>
        </p:nvSpPr>
        <p:spPr>
          <a:xfrm>
            <a:off x="343291" y="464820"/>
            <a:ext cx="28704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>
                <a:solidFill>
                  <a:srgbClr val="4B90B5"/>
                </a:solidFill>
              </a:rPr>
              <a:t>Fiche Pratique 7 : DEPLOYER</a:t>
            </a:r>
          </a:p>
        </p:txBody>
      </p:sp>
      <p:sp>
        <p:nvSpPr>
          <p:cNvPr id="13" name="Rectangle à coins arrondis 18"/>
          <p:cNvSpPr/>
          <p:nvPr/>
        </p:nvSpPr>
        <p:spPr>
          <a:xfrm>
            <a:off x="6299201" y="3570746"/>
            <a:ext cx="5627266" cy="1394954"/>
          </a:xfrm>
          <a:prstGeom prst="roundRect">
            <a:avLst>
              <a:gd name="adj" fmla="val 7937"/>
            </a:avLst>
          </a:prstGeom>
          <a:ln>
            <a:solidFill>
              <a:srgbClr val="4B90B5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fr-FR" sz="1200">
              <a:solidFill>
                <a:srgbClr val="4B90B5"/>
              </a:solidFill>
            </a:endParaRPr>
          </a:p>
        </p:txBody>
      </p:sp>
      <p:sp>
        <p:nvSpPr>
          <p:cNvPr id="14" name="Pentagone 31"/>
          <p:cNvSpPr/>
          <p:nvPr/>
        </p:nvSpPr>
        <p:spPr>
          <a:xfrm>
            <a:off x="5418588" y="3532646"/>
            <a:ext cx="802711" cy="1394954"/>
          </a:xfrm>
          <a:prstGeom prst="homePlate">
            <a:avLst>
              <a:gd name="adj" fmla="val 23171"/>
            </a:avLst>
          </a:prstGeom>
          <a:solidFill>
            <a:srgbClr val="4B90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lvl="0" algn="ctr"/>
            <a:r>
              <a:rPr lang="fr-FR" sz="1200" dirty="0" smtClean="0">
                <a:solidFill>
                  <a:prstClr val="white"/>
                </a:solidFill>
              </a:rPr>
              <a:t>Soutien </a:t>
            </a:r>
            <a:r>
              <a:rPr lang="fr-FR" sz="1200" dirty="0" smtClean="0">
                <a:solidFill>
                  <a:prstClr val="white"/>
                </a:solidFill>
              </a:rPr>
              <a:t>à </a:t>
            </a:r>
            <a:r>
              <a:rPr lang="fr-FR" sz="1200" dirty="0" smtClean="0">
                <a:solidFill>
                  <a:prstClr val="white"/>
                </a:solidFill>
              </a:rPr>
              <a:t>apporter aux opérationnels dans leur nouveau  rôle</a:t>
            </a:r>
            <a:endParaRPr lang="fr-FR" sz="1200" dirty="0">
              <a:solidFill>
                <a:prstClr val="white"/>
              </a:solidFill>
            </a:endParaRPr>
          </a:p>
        </p:txBody>
      </p:sp>
      <p:sp>
        <p:nvSpPr>
          <p:cNvPr id="23" name="Rectangle à coins arrondis 18"/>
          <p:cNvSpPr/>
          <p:nvPr/>
        </p:nvSpPr>
        <p:spPr>
          <a:xfrm>
            <a:off x="6299201" y="5031246"/>
            <a:ext cx="5627266" cy="1331454"/>
          </a:xfrm>
          <a:prstGeom prst="roundRect">
            <a:avLst>
              <a:gd name="adj" fmla="val 7937"/>
            </a:avLst>
          </a:prstGeom>
          <a:ln>
            <a:solidFill>
              <a:srgbClr val="4B90B5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fr-FR" sz="1200">
              <a:solidFill>
                <a:srgbClr val="4B90B5"/>
              </a:solidFill>
            </a:endParaRPr>
          </a:p>
        </p:txBody>
      </p:sp>
      <p:sp>
        <p:nvSpPr>
          <p:cNvPr id="24" name="Pentagone 31"/>
          <p:cNvSpPr/>
          <p:nvPr/>
        </p:nvSpPr>
        <p:spPr>
          <a:xfrm>
            <a:off x="5405887" y="4967746"/>
            <a:ext cx="802711" cy="1394954"/>
          </a:xfrm>
          <a:prstGeom prst="homePlate">
            <a:avLst>
              <a:gd name="adj" fmla="val 23171"/>
            </a:avLst>
          </a:prstGeom>
          <a:solidFill>
            <a:srgbClr val="4B90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lvl="0" algn="ctr"/>
            <a:r>
              <a:rPr lang="fr-FR" sz="1200" dirty="0" smtClean="0">
                <a:solidFill>
                  <a:prstClr val="white"/>
                </a:solidFill>
              </a:rPr>
              <a:t>Présence terrain </a:t>
            </a:r>
            <a:r>
              <a:rPr lang="fr-FR" sz="1200" dirty="0" smtClean="0"/>
              <a:t>à </a:t>
            </a:r>
            <a:r>
              <a:rPr lang="fr-FR" sz="1200" dirty="0" smtClean="0">
                <a:solidFill>
                  <a:prstClr val="white"/>
                </a:solidFill>
              </a:rPr>
              <a:t>assurer </a:t>
            </a:r>
            <a:r>
              <a:rPr lang="fr-FR" sz="1200" dirty="0" smtClean="0">
                <a:solidFill>
                  <a:prstClr val="white"/>
                </a:solidFill>
              </a:rPr>
              <a:t>pour </a:t>
            </a:r>
            <a:r>
              <a:rPr lang="fr-FR" sz="1200" dirty="0" smtClean="0">
                <a:solidFill>
                  <a:prstClr val="white"/>
                </a:solidFill>
              </a:rPr>
              <a:t>garantir une bonne dynamique</a:t>
            </a:r>
            <a:endParaRPr lang="fr-FR" sz="1200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98201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entagone 14"/>
          <p:cNvSpPr/>
          <p:nvPr/>
        </p:nvSpPr>
        <p:spPr>
          <a:xfrm>
            <a:off x="337891" y="2127743"/>
            <a:ext cx="529397" cy="1338450"/>
          </a:xfrm>
          <a:prstGeom prst="homePlate">
            <a:avLst>
              <a:gd name="adj" fmla="val 23171"/>
            </a:avLst>
          </a:prstGeom>
          <a:solidFill>
            <a:srgbClr val="4B90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lvl="0" algn="ctr"/>
            <a:r>
              <a:rPr lang="fr-FR" sz="1200" dirty="0" smtClean="0">
                <a:solidFill>
                  <a:prstClr val="white"/>
                </a:solidFill>
              </a:rPr>
              <a:t>Usage / Pratiques</a:t>
            </a:r>
            <a:endParaRPr lang="fr-FR" sz="1200" dirty="0">
              <a:solidFill>
                <a:prstClr val="white"/>
              </a:solidFill>
            </a:endParaRPr>
          </a:p>
        </p:txBody>
      </p:sp>
      <p:sp>
        <p:nvSpPr>
          <p:cNvPr id="20" name="Pentagone 19"/>
          <p:cNvSpPr/>
          <p:nvPr/>
        </p:nvSpPr>
        <p:spPr>
          <a:xfrm>
            <a:off x="337891" y="5349267"/>
            <a:ext cx="529397" cy="1356064"/>
          </a:xfrm>
          <a:prstGeom prst="homePlate">
            <a:avLst>
              <a:gd name="adj" fmla="val 23171"/>
            </a:avLst>
          </a:prstGeom>
          <a:solidFill>
            <a:srgbClr val="4B90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lvl="0" algn="ctr"/>
            <a:r>
              <a:rPr lang="fr-FR" sz="1200" dirty="0">
                <a:solidFill>
                  <a:prstClr val="white"/>
                </a:solidFill>
              </a:rPr>
              <a:t>Actions</a:t>
            </a:r>
          </a:p>
        </p:txBody>
      </p:sp>
      <p:sp>
        <p:nvSpPr>
          <p:cNvPr id="16" name="Pentagone 15"/>
          <p:cNvSpPr/>
          <p:nvPr/>
        </p:nvSpPr>
        <p:spPr>
          <a:xfrm>
            <a:off x="337891" y="3556789"/>
            <a:ext cx="529397" cy="1338450"/>
          </a:xfrm>
          <a:prstGeom prst="homePlate">
            <a:avLst>
              <a:gd name="adj" fmla="val 23171"/>
            </a:avLst>
          </a:prstGeom>
          <a:solidFill>
            <a:srgbClr val="4B90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lvl="0" algn="ctr"/>
            <a:r>
              <a:rPr lang="fr-FR" sz="1200" dirty="0">
                <a:solidFill>
                  <a:prstClr val="white"/>
                </a:solidFill>
              </a:rPr>
              <a:t>Personnes</a:t>
            </a:r>
          </a:p>
        </p:txBody>
      </p:sp>
      <p:grpSp>
        <p:nvGrpSpPr>
          <p:cNvPr id="12" name="Groupe 11"/>
          <p:cNvGrpSpPr/>
          <p:nvPr/>
        </p:nvGrpSpPr>
        <p:grpSpPr>
          <a:xfrm>
            <a:off x="1685435" y="1646684"/>
            <a:ext cx="4998075" cy="5058647"/>
            <a:chOff x="1203975" y="1646684"/>
            <a:chExt cx="4398348" cy="5058647"/>
          </a:xfrm>
        </p:grpSpPr>
        <p:sp>
          <p:nvSpPr>
            <p:cNvPr id="18" name="Pentagone 17"/>
            <p:cNvSpPr/>
            <p:nvPr/>
          </p:nvSpPr>
          <p:spPr>
            <a:xfrm rot="5400000">
              <a:off x="3207919" y="-357260"/>
              <a:ext cx="390460" cy="4398348"/>
            </a:xfrm>
            <a:prstGeom prst="homePlate">
              <a:avLst>
                <a:gd name="adj" fmla="val 23171"/>
              </a:avLst>
            </a:prstGeom>
            <a:solidFill>
              <a:srgbClr val="4B90B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algn="ctr"/>
              <a:r>
                <a:rPr lang="fr-FR" sz="1200" dirty="0">
                  <a:solidFill>
                    <a:schemeClr val="bg1"/>
                  </a:solidFill>
                </a:rPr>
                <a:t>Noter les  points </a:t>
              </a:r>
              <a:r>
                <a:rPr lang="fr-FR" sz="1200" dirty="0" smtClean="0">
                  <a:solidFill>
                    <a:prstClr val="white"/>
                  </a:solidFill>
                </a:rPr>
                <a:t>positifs</a:t>
              </a:r>
              <a:endParaRPr lang="fr-FR" sz="1200" dirty="0">
                <a:solidFill>
                  <a:prstClr val="white"/>
                </a:solidFill>
              </a:endParaRPr>
            </a:p>
          </p:txBody>
        </p:sp>
        <p:sp>
          <p:nvSpPr>
            <p:cNvPr id="19" name="Rectangle à coins arrondis 18"/>
            <p:cNvSpPr/>
            <p:nvPr/>
          </p:nvSpPr>
          <p:spPr>
            <a:xfrm>
              <a:off x="1203975" y="2127743"/>
              <a:ext cx="4398348" cy="1338450"/>
            </a:xfrm>
            <a:prstGeom prst="roundRect">
              <a:avLst>
                <a:gd name="adj" fmla="val 7733"/>
              </a:avLst>
            </a:prstGeom>
            <a:ln>
              <a:solidFill>
                <a:srgbClr val="4B90B5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endParaRPr lang="fr-FR" sz="1200">
                <a:solidFill>
                  <a:srgbClr val="4B90B5"/>
                </a:solidFill>
              </a:endParaRPr>
            </a:p>
          </p:txBody>
        </p:sp>
        <p:sp>
          <p:nvSpPr>
            <p:cNvPr id="31" name="Rectangle à coins arrondis 30"/>
            <p:cNvSpPr/>
            <p:nvPr/>
          </p:nvSpPr>
          <p:spPr>
            <a:xfrm>
              <a:off x="1203975" y="5349267"/>
              <a:ext cx="4398348" cy="628488"/>
            </a:xfrm>
            <a:prstGeom prst="roundRect">
              <a:avLst>
                <a:gd name="adj" fmla="val 7733"/>
              </a:avLst>
            </a:prstGeom>
            <a:ln>
              <a:solidFill>
                <a:srgbClr val="4B90B5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endParaRPr lang="fr-FR" sz="1200">
                <a:solidFill>
                  <a:srgbClr val="4B90B5"/>
                </a:solidFill>
              </a:endParaRPr>
            </a:p>
          </p:txBody>
        </p:sp>
        <p:sp>
          <p:nvSpPr>
            <p:cNvPr id="34" name="Rectangle à coins arrondis 33"/>
            <p:cNvSpPr/>
            <p:nvPr/>
          </p:nvSpPr>
          <p:spPr>
            <a:xfrm>
              <a:off x="1203975" y="3556789"/>
              <a:ext cx="4398348" cy="1338450"/>
            </a:xfrm>
            <a:prstGeom prst="roundRect">
              <a:avLst>
                <a:gd name="adj" fmla="val 7733"/>
              </a:avLst>
            </a:prstGeom>
            <a:ln>
              <a:solidFill>
                <a:srgbClr val="4B90B5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endParaRPr lang="fr-FR" sz="1200">
                <a:solidFill>
                  <a:srgbClr val="4B90B5"/>
                </a:solidFill>
              </a:endParaRPr>
            </a:p>
          </p:txBody>
        </p:sp>
        <p:sp>
          <p:nvSpPr>
            <p:cNvPr id="37" name="Rectangle à coins arrondis 36"/>
            <p:cNvSpPr/>
            <p:nvPr/>
          </p:nvSpPr>
          <p:spPr>
            <a:xfrm>
              <a:off x="1203975" y="6076843"/>
              <a:ext cx="4398348" cy="628488"/>
            </a:xfrm>
            <a:prstGeom prst="roundRect">
              <a:avLst>
                <a:gd name="adj" fmla="val 7733"/>
              </a:avLst>
            </a:prstGeom>
            <a:ln>
              <a:solidFill>
                <a:srgbClr val="4B90B5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endParaRPr lang="fr-FR" sz="1200">
                <a:solidFill>
                  <a:srgbClr val="4B90B5"/>
                </a:solidFill>
              </a:endParaRPr>
            </a:p>
          </p:txBody>
        </p:sp>
        <p:sp>
          <p:nvSpPr>
            <p:cNvPr id="10" name="Triangle isocèle 9"/>
            <p:cNvSpPr/>
            <p:nvPr/>
          </p:nvSpPr>
          <p:spPr>
            <a:xfrm rot="10800000">
              <a:off x="2872798" y="4972076"/>
              <a:ext cx="1060704" cy="338059"/>
            </a:xfrm>
            <a:prstGeom prst="triangle">
              <a:avLst/>
            </a:prstGeom>
            <a:solidFill>
              <a:srgbClr val="4B90B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11" name="Groupe 10"/>
          <p:cNvGrpSpPr/>
          <p:nvPr/>
        </p:nvGrpSpPr>
        <p:grpSpPr>
          <a:xfrm>
            <a:off x="6915691" y="1646685"/>
            <a:ext cx="4998076" cy="5058646"/>
            <a:chOff x="5736273" y="1646685"/>
            <a:chExt cx="4398349" cy="5058646"/>
          </a:xfrm>
        </p:grpSpPr>
        <p:sp>
          <p:nvSpPr>
            <p:cNvPr id="23" name="Pentagone 22"/>
            <p:cNvSpPr/>
            <p:nvPr/>
          </p:nvSpPr>
          <p:spPr>
            <a:xfrm rot="5400000">
              <a:off x="7740217" y="-357259"/>
              <a:ext cx="390462" cy="4398349"/>
            </a:xfrm>
            <a:prstGeom prst="homePlate">
              <a:avLst>
                <a:gd name="adj" fmla="val 23171"/>
              </a:avLst>
            </a:prstGeom>
            <a:solidFill>
              <a:srgbClr val="4B90B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lvl="0" algn="ctr"/>
              <a:r>
                <a:rPr lang="fr-FR" sz="1200" dirty="0" smtClean="0">
                  <a:solidFill>
                    <a:prstClr val="white"/>
                  </a:solidFill>
                </a:rPr>
                <a:t>Noter les axes </a:t>
              </a:r>
              <a:r>
                <a:rPr lang="fr-FR" sz="1200" dirty="0">
                  <a:solidFill>
                    <a:prstClr val="white"/>
                  </a:solidFill>
                </a:rPr>
                <a:t>d’amélioration</a:t>
              </a:r>
            </a:p>
          </p:txBody>
        </p:sp>
        <p:sp>
          <p:nvSpPr>
            <p:cNvPr id="26" name="Rectangle à coins arrondis 25"/>
            <p:cNvSpPr/>
            <p:nvPr/>
          </p:nvSpPr>
          <p:spPr>
            <a:xfrm>
              <a:off x="5736273" y="2127743"/>
              <a:ext cx="4398349" cy="1338450"/>
            </a:xfrm>
            <a:prstGeom prst="roundRect">
              <a:avLst>
                <a:gd name="adj" fmla="val 7733"/>
              </a:avLst>
            </a:prstGeom>
            <a:ln>
              <a:solidFill>
                <a:srgbClr val="4B90B5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endParaRPr lang="fr-FR" sz="1200">
                <a:solidFill>
                  <a:srgbClr val="4B90B5"/>
                </a:solidFill>
              </a:endParaRPr>
            </a:p>
          </p:txBody>
        </p:sp>
        <p:sp>
          <p:nvSpPr>
            <p:cNvPr id="33" name="Rectangle à coins arrondis 32"/>
            <p:cNvSpPr/>
            <p:nvPr/>
          </p:nvSpPr>
          <p:spPr>
            <a:xfrm>
              <a:off x="5736273" y="5349267"/>
              <a:ext cx="4398349" cy="628488"/>
            </a:xfrm>
            <a:prstGeom prst="roundRect">
              <a:avLst>
                <a:gd name="adj" fmla="val 7733"/>
              </a:avLst>
            </a:prstGeom>
            <a:ln>
              <a:solidFill>
                <a:srgbClr val="4B90B5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endParaRPr lang="fr-FR" sz="1200">
                <a:solidFill>
                  <a:srgbClr val="4B90B5"/>
                </a:solidFill>
              </a:endParaRPr>
            </a:p>
          </p:txBody>
        </p:sp>
        <p:sp>
          <p:nvSpPr>
            <p:cNvPr id="35" name="Rectangle à coins arrondis 34"/>
            <p:cNvSpPr/>
            <p:nvPr/>
          </p:nvSpPr>
          <p:spPr>
            <a:xfrm>
              <a:off x="5736273" y="3556789"/>
              <a:ext cx="4398349" cy="1338450"/>
            </a:xfrm>
            <a:prstGeom prst="roundRect">
              <a:avLst>
                <a:gd name="adj" fmla="val 7733"/>
              </a:avLst>
            </a:prstGeom>
            <a:ln>
              <a:solidFill>
                <a:srgbClr val="4B90B5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endParaRPr lang="fr-FR" sz="1200">
                <a:solidFill>
                  <a:srgbClr val="4B90B5"/>
                </a:solidFill>
              </a:endParaRPr>
            </a:p>
          </p:txBody>
        </p:sp>
        <p:sp>
          <p:nvSpPr>
            <p:cNvPr id="38" name="Rectangle à coins arrondis 37"/>
            <p:cNvSpPr/>
            <p:nvPr/>
          </p:nvSpPr>
          <p:spPr>
            <a:xfrm>
              <a:off x="5736273" y="6076843"/>
              <a:ext cx="4398349" cy="628488"/>
            </a:xfrm>
            <a:prstGeom prst="roundRect">
              <a:avLst>
                <a:gd name="adj" fmla="val 7733"/>
              </a:avLst>
            </a:prstGeom>
            <a:ln>
              <a:solidFill>
                <a:srgbClr val="4B90B5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endParaRPr lang="fr-FR" sz="1200">
                <a:solidFill>
                  <a:srgbClr val="4B90B5"/>
                </a:solidFill>
              </a:endParaRPr>
            </a:p>
          </p:txBody>
        </p:sp>
        <p:sp>
          <p:nvSpPr>
            <p:cNvPr id="39" name="Triangle isocèle 38"/>
            <p:cNvSpPr/>
            <p:nvPr/>
          </p:nvSpPr>
          <p:spPr>
            <a:xfrm rot="10800000">
              <a:off x="7405095" y="4972076"/>
              <a:ext cx="1060704" cy="338059"/>
            </a:xfrm>
            <a:prstGeom prst="triangle">
              <a:avLst/>
            </a:prstGeom>
            <a:solidFill>
              <a:srgbClr val="4B90B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13" name="Parallélogramme 12"/>
          <p:cNvSpPr/>
          <p:nvPr/>
        </p:nvSpPr>
        <p:spPr>
          <a:xfrm flipH="1">
            <a:off x="786280" y="5350473"/>
            <a:ext cx="756007" cy="671867"/>
          </a:xfrm>
          <a:prstGeom prst="parallelogram">
            <a:avLst>
              <a:gd name="adj" fmla="val 17628"/>
            </a:avLst>
          </a:prstGeom>
          <a:solidFill>
            <a:srgbClr val="4B90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lIns="0" tIns="0" rIns="0" bIns="0" rtlCol="0" anchor="ctr"/>
          <a:lstStyle/>
          <a:p>
            <a:pPr algn="ctr"/>
            <a:r>
              <a:rPr lang="fr-FR" sz="1050" dirty="0">
                <a:solidFill>
                  <a:prstClr val="white"/>
                </a:solidFill>
              </a:rPr>
              <a:t>Etape suivante</a:t>
            </a:r>
          </a:p>
        </p:txBody>
      </p:sp>
      <p:sp>
        <p:nvSpPr>
          <p:cNvPr id="40" name="Parallélogramme 39"/>
          <p:cNvSpPr/>
          <p:nvPr/>
        </p:nvSpPr>
        <p:spPr>
          <a:xfrm flipH="1" flipV="1">
            <a:off x="786280" y="6033463"/>
            <a:ext cx="756007" cy="671867"/>
          </a:xfrm>
          <a:prstGeom prst="parallelogram">
            <a:avLst>
              <a:gd name="adj" fmla="val 17628"/>
            </a:avLst>
          </a:prstGeom>
          <a:solidFill>
            <a:srgbClr val="4B90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lIns="0" tIns="0" rIns="0" bIns="0" rtlCol="0" anchor="ctr"/>
          <a:lstStyle/>
          <a:p>
            <a:pPr algn="ctr"/>
            <a:r>
              <a:rPr lang="fr-FR" sz="1050" dirty="0">
                <a:solidFill>
                  <a:prstClr val="white"/>
                </a:solidFill>
              </a:rPr>
              <a:t>Cycle suivant</a:t>
            </a:r>
          </a:p>
        </p:txBody>
      </p:sp>
      <p:pic>
        <p:nvPicPr>
          <p:cNvPr id="25" name="Image 24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383715" y="126255"/>
            <a:ext cx="1530052" cy="1498706"/>
          </a:xfrm>
          <a:prstGeom prst="rect">
            <a:avLst/>
          </a:prstGeom>
        </p:spPr>
      </p:pic>
      <p:sp>
        <p:nvSpPr>
          <p:cNvPr id="27" name="Rectangle à coins arrondis 26"/>
          <p:cNvSpPr/>
          <p:nvPr/>
        </p:nvSpPr>
        <p:spPr>
          <a:xfrm>
            <a:off x="343289" y="1101614"/>
            <a:ext cx="9791333" cy="461010"/>
          </a:xfrm>
          <a:prstGeom prst="roundRect">
            <a:avLst/>
          </a:prstGeom>
          <a:solidFill>
            <a:srgbClr val="4B90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Déployer la stratégie dans toute l’organisation avec une implication maximale des opérationnels</a:t>
            </a:r>
          </a:p>
        </p:txBody>
      </p:sp>
      <p:cxnSp>
        <p:nvCxnSpPr>
          <p:cNvPr id="28" name="Connecteur droit 27"/>
          <p:cNvCxnSpPr/>
          <p:nvPr/>
        </p:nvCxnSpPr>
        <p:spPr>
          <a:xfrm>
            <a:off x="343291" y="940777"/>
            <a:ext cx="9791333" cy="0"/>
          </a:xfrm>
          <a:prstGeom prst="line">
            <a:avLst/>
          </a:prstGeom>
          <a:solidFill>
            <a:srgbClr val="4B90B5"/>
          </a:solidFill>
          <a:ln w="28575">
            <a:solidFill>
              <a:srgbClr val="4B90B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29" name="ZoneTexte 28"/>
          <p:cNvSpPr txBox="1"/>
          <p:nvPr/>
        </p:nvSpPr>
        <p:spPr>
          <a:xfrm>
            <a:off x="343291" y="464820"/>
            <a:ext cx="28704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>
                <a:solidFill>
                  <a:srgbClr val="4B90B5"/>
                </a:solidFill>
              </a:rPr>
              <a:t>Fiche Pratique 7 : DEPLOYER</a:t>
            </a:r>
          </a:p>
        </p:txBody>
      </p:sp>
    </p:spTree>
    <p:extLst>
      <p:ext uri="{BB962C8B-B14F-4D97-AF65-F5344CB8AC3E}">
        <p14:creationId xmlns:p14="http://schemas.microsoft.com/office/powerpoint/2010/main" xmlns="" val="3717813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45466" y="1320725"/>
            <a:ext cx="4301067" cy="4216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65582960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à coins arrondis 6"/>
          <p:cNvSpPr/>
          <p:nvPr/>
        </p:nvSpPr>
        <p:spPr>
          <a:xfrm>
            <a:off x="343289" y="1101614"/>
            <a:ext cx="9791333" cy="461010"/>
          </a:xfrm>
          <a:prstGeom prst="roundRect">
            <a:avLst/>
          </a:prstGeom>
          <a:solidFill>
            <a:srgbClr val="4B90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/>
              <a:t>Aller au cœur de l’organisation pour en comprendre les rouages</a:t>
            </a:r>
          </a:p>
        </p:txBody>
      </p:sp>
      <p:cxnSp>
        <p:nvCxnSpPr>
          <p:cNvPr id="3" name="Connecteur droit 2"/>
          <p:cNvCxnSpPr/>
          <p:nvPr/>
        </p:nvCxnSpPr>
        <p:spPr>
          <a:xfrm>
            <a:off x="343291" y="940777"/>
            <a:ext cx="9791333" cy="0"/>
          </a:xfrm>
          <a:prstGeom prst="line">
            <a:avLst/>
          </a:prstGeom>
          <a:solidFill>
            <a:srgbClr val="4B90B5"/>
          </a:solidFill>
          <a:ln w="28575">
            <a:solidFill>
              <a:srgbClr val="4B90B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8" name="ZoneTexte 7"/>
          <p:cNvSpPr txBox="1"/>
          <p:nvPr/>
        </p:nvSpPr>
        <p:spPr>
          <a:xfrm>
            <a:off x="343291" y="464820"/>
            <a:ext cx="31454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>
                <a:solidFill>
                  <a:srgbClr val="4B90B5"/>
                </a:solidFill>
              </a:rPr>
              <a:t>Fiche Pratique 1 : S’IMMERGER</a:t>
            </a:r>
          </a:p>
        </p:txBody>
      </p:sp>
      <p:sp>
        <p:nvSpPr>
          <p:cNvPr id="17" name="Forme libre 16"/>
          <p:cNvSpPr/>
          <p:nvPr/>
        </p:nvSpPr>
        <p:spPr>
          <a:xfrm>
            <a:off x="343291" y="1830086"/>
            <a:ext cx="1324356" cy="267462"/>
          </a:xfrm>
          <a:custGeom>
            <a:avLst/>
            <a:gdLst>
              <a:gd name="connsiteX0" fmla="*/ 76837 w 1324356"/>
              <a:gd name="connsiteY0" fmla="*/ 0 h 267462"/>
              <a:gd name="connsiteX1" fmla="*/ 1167509 w 1324356"/>
              <a:gd name="connsiteY1" fmla="*/ 0 h 267462"/>
              <a:gd name="connsiteX2" fmla="*/ 1244346 w 1324356"/>
              <a:gd name="connsiteY2" fmla="*/ 76837 h 267462"/>
              <a:gd name="connsiteX3" fmla="*/ 1244346 w 1324356"/>
              <a:gd name="connsiteY3" fmla="*/ 200872 h 267462"/>
              <a:gd name="connsiteX4" fmla="*/ 1248176 w 1324356"/>
              <a:gd name="connsiteY4" fmla="*/ 219839 h 267462"/>
              <a:gd name="connsiteX5" fmla="*/ 1319879 w 1324356"/>
              <a:gd name="connsiteY5" fmla="*/ 267367 h 267462"/>
              <a:gd name="connsiteX6" fmla="*/ 1324356 w 1324356"/>
              <a:gd name="connsiteY6" fmla="*/ 266463 h 267462"/>
              <a:gd name="connsiteX7" fmla="*/ 1324356 w 1324356"/>
              <a:gd name="connsiteY7" fmla="*/ 267461 h 267462"/>
              <a:gd name="connsiteX8" fmla="*/ 1244346 w 1324356"/>
              <a:gd name="connsiteY8" fmla="*/ 267461 h 267462"/>
              <a:gd name="connsiteX9" fmla="*/ 1244346 w 1324356"/>
              <a:gd name="connsiteY9" fmla="*/ 267462 h 267462"/>
              <a:gd name="connsiteX10" fmla="*/ 0 w 1324356"/>
              <a:gd name="connsiteY10" fmla="*/ 267462 h 267462"/>
              <a:gd name="connsiteX11" fmla="*/ 0 w 1324356"/>
              <a:gd name="connsiteY11" fmla="*/ 76837 h 267462"/>
              <a:gd name="connsiteX12" fmla="*/ 76837 w 1324356"/>
              <a:gd name="connsiteY12" fmla="*/ 0 h 2674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324356" h="267462">
                <a:moveTo>
                  <a:pt x="76837" y="0"/>
                </a:moveTo>
                <a:lnTo>
                  <a:pt x="1167509" y="0"/>
                </a:lnTo>
                <a:cubicBezTo>
                  <a:pt x="1209945" y="0"/>
                  <a:pt x="1244346" y="34401"/>
                  <a:pt x="1244346" y="76837"/>
                </a:cubicBezTo>
                <a:lnTo>
                  <a:pt x="1244346" y="200872"/>
                </a:lnTo>
                <a:lnTo>
                  <a:pt x="1248176" y="219839"/>
                </a:lnTo>
                <a:cubicBezTo>
                  <a:pt x="1259989" y="247769"/>
                  <a:pt x="1287646" y="267367"/>
                  <a:pt x="1319879" y="267367"/>
                </a:cubicBezTo>
                <a:lnTo>
                  <a:pt x="1324356" y="266463"/>
                </a:lnTo>
                <a:lnTo>
                  <a:pt x="1324356" y="267461"/>
                </a:lnTo>
                <a:lnTo>
                  <a:pt x="1244346" y="267461"/>
                </a:lnTo>
                <a:lnTo>
                  <a:pt x="1244346" y="267462"/>
                </a:lnTo>
                <a:lnTo>
                  <a:pt x="0" y="267462"/>
                </a:lnTo>
                <a:lnTo>
                  <a:pt x="0" y="76837"/>
                </a:lnTo>
                <a:cubicBezTo>
                  <a:pt x="0" y="34401"/>
                  <a:pt x="34401" y="0"/>
                  <a:pt x="76837" y="0"/>
                </a:cubicBezTo>
                <a:close/>
              </a:path>
            </a:pathLst>
          </a:custGeom>
          <a:solidFill>
            <a:srgbClr val="4B90B5"/>
          </a:solidFill>
          <a:ln>
            <a:solidFill>
              <a:srgbClr val="4B90B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/>
              <a:t>Comment ?</a:t>
            </a:r>
          </a:p>
        </p:txBody>
      </p:sp>
      <p:sp>
        <p:nvSpPr>
          <p:cNvPr id="22" name="Forme libre 21"/>
          <p:cNvSpPr/>
          <p:nvPr/>
        </p:nvSpPr>
        <p:spPr>
          <a:xfrm>
            <a:off x="343289" y="3180064"/>
            <a:ext cx="4868792" cy="2025444"/>
          </a:xfrm>
          <a:custGeom>
            <a:avLst/>
            <a:gdLst>
              <a:gd name="connsiteX0" fmla="*/ 0 w 4868792"/>
              <a:gd name="connsiteY0" fmla="*/ 0 h 2025444"/>
              <a:gd name="connsiteX1" fmla="*/ 408551 w 4868792"/>
              <a:gd name="connsiteY1" fmla="*/ 0 h 2025444"/>
              <a:gd name="connsiteX2" fmla="*/ 408551 w 4868792"/>
              <a:gd name="connsiteY2" fmla="*/ 1 h 2025444"/>
              <a:gd name="connsiteX3" fmla="*/ 4750911 w 4868792"/>
              <a:gd name="connsiteY3" fmla="*/ 1 h 2025444"/>
              <a:gd name="connsiteX4" fmla="*/ 4868792 w 4868792"/>
              <a:gd name="connsiteY4" fmla="*/ 117882 h 2025444"/>
              <a:gd name="connsiteX5" fmla="*/ 4868792 w 4868792"/>
              <a:gd name="connsiteY5" fmla="*/ 1907563 h 2025444"/>
              <a:gd name="connsiteX6" fmla="*/ 4750911 w 4868792"/>
              <a:gd name="connsiteY6" fmla="*/ 2025444 h 2025444"/>
              <a:gd name="connsiteX7" fmla="*/ 117881 w 4868792"/>
              <a:gd name="connsiteY7" fmla="*/ 2025444 h 2025444"/>
              <a:gd name="connsiteX8" fmla="*/ 0 w 4868792"/>
              <a:gd name="connsiteY8" fmla="*/ 1907563 h 2025444"/>
              <a:gd name="connsiteX9" fmla="*/ 0 w 4868792"/>
              <a:gd name="connsiteY9" fmla="*/ 318564 h 2025444"/>
              <a:gd name="connsiteX10" fmla="*/ 0 w 4868792"/>
              <a:gd name="connsiteY10" fmla="*/ 117882 h 20254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4868792" h="2025444">
                <a:moveTo>
                  <a:pt x="0" y="0"/>
                </a:moveTo>
                <a:lnTo>
                  <a:pt x="408551" y="0"/>
                </a:lnTo>
                <a:lnTo>
                  <a:pt x="408551" y="1"/>
                </a:lnTo>
                <a:lnTo>
                  <a:pt x="4750911" y="1"/>
                </a:lnTo>
                <a:cubicBezTo>
                  <a:pt x="4816015" y="1"/>
                  <a:pt x="4868792" y="52778"/>
                  <a:pt x="4868792" y="117882"/>
                </a:cubicBezTo>
                <a:lnTo>
                  <a:pt x="4868792" y="1907563"/>
                </a:lnTo>
                <a:cubicBezTo>
                  <a:pt x="4868792" y="1972667"/>
                  <a:pt x="4816015" y="2025444"/>
                  <a:pt x="4750911" y="2025444"/>
                </a:cubicBezTo>
                <a:lnTo>
                  <a:pt x="117881" y="2025444"/>
                </a:lnTo>
                <a:cubicBezTo>
                  <a:pt x="52777" y="2025444"/>
                  <a:pt x="0" y="1972667"/>
                  <a:pt x="0" y="1907563"/>
                </a:cubicBezTo>
                <a:lnTo>
                  <a:pt x="0" y="318564"/>
                </a:lnTo>
                <a:lnTo>
                  <a:pt x="0" y="117882"/>
                </a:lnTo>
                <a:close/>
              </a:path>
            </a:pathLst>
          </a:custGeom>
          <a:ln>
            <a:solidFill>
              <a:srgbClr val="4B90B5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fr-FR" sz="1200">
              <a:solidFill>
                <a:srgbClr val="4B90B5"/>
              </a:solidFill>
            </a:endParaRPr>
          </a:p>
        </p:txBody>
      </p:sp>
      <p:sp>
        <p:nvSpPr>
          <p:cNvPr id="33" name="Forme libre 32"/>
          <p:cNvSpPr/>
          <p:nvPr/>
        </p:nvSpPr>
        <p:spPr>
          <a:xfrm>
            <a:off x="343289" y="2097546"/>
            <a:ext cx="4868792" cy="4275814"/>
          </a:xfrm>
          <a:custGeom>
            <a:avLst/>
            <a:gdLst>
              <a:gd name="connsiteX0" fmla="*/ 0 w 4868792"/>
              <a:gd name="connsiteY0" fmla="*/ 0 h 4275814"/>
              <a:gd name="connsiteX1" fmla="*/ 116730 w 4868792"/>
              <a:gd name="connsiteY1" fmla="*/ 0 h 4275814"/>
              <a:gd name="connsiteX2" fmla="*/ 914400 w 4868792"/>
              <a:gd name="connsiteY2" fmla="*/ 0 h 4275814"/>
              <a:gd name="connsiteX3" fmla="*/ 4752062 w 4868792"/>
              <a:gd name="connsiteY3" fmla="*/ 0 h 4275814"/>
              <a:gd name="connsiteX4" fmla="*/ 4868792 w 4868792"/>
              <a:gd name="connsiteY4" fmla="*/ 116730 h 4275814"/>
              <a:gd name="connsiteX5" fmla="*/ 4868792 w 4868792"/>
              <a:gd name="connsiteY5" fmla="*/ 4159084 h 4275814"/>
              <a:gd name="connsiteX6" fmla="*/ 4752062 w 4868792"/>
              <a:gd name="connsiteY6" fmla="*/ 4275814 h 4275814"/>
              <a:gd name="connsiteX7" fmla="*/ 116730 w 4868792"/>
              <a:gd name="connsiteY7" fmla="*/ 4275814 h 4275814"/>
              <a:gd name="connsiteX8" fmla="*/ 0 w 4868792"/>
              <a:gd name="connsiteY8" fmla="*/ 4159084 h 4275814"/>
              <a:gd name="connsiteX9" fmla="*/ 0 w 4868792"/>
              <a:gd name="connsiteY9" fmla="*/ 914400 h 4275814"/>
              <a:gd name="connsiteX10" fmla="*/ 0 w 4868792"/>
              <a:gd name="connsiteY10" fmla="*/ 116730 h 42758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4868792" h="4275814">
                <a:moveTo>
                  <a:pt x="0" y="0"/>
                </a:moveTo>
                <a:lnTo>
                  <a:pt x="116730" y="0"/>
                </a:lnTo>
                <a:lnTo>
                  <a:pt x="914400" y="0"/>
                </a:lnTo>
                <a:lnTo>
                  <a:pt x="4752062" y="0"/>
                </a:lnTo>
                <a:cubicBezTo>
                  <a:pt x="4816530" y="0"/>
                  <a:pt x="4868792" y="52262"/>
                  <a:pt x="4868792" y="116730"/>
                </a:cubicBezTo>
                <a:lnTo>
                  <a:pt x="4868792" y="4159084"/>
                </a:lnTo>
                <a:cubicBezTo>
                  <a:pt x="4868792" y="4223552"/>
                  <a:pt x="4816530" y="4275814"/>
                  <a:pt x="4752062" y="4275814"/>
                </a:cubicBezTo>
                <a:lnTo>
                  <a:pt x="116730" y="4275814"/>
                </a:lnTo>
                <a:cubicBezTo>
                  <a:pt x="52262" y="4275814"/>
                  <a:pt x="0" y="4223552"/>
                  <a:pt x="0" y="4159084"/>
                </a:cubicBezTo>
                <a:lnTo>
                  <a:pt x="0" y="914400"/>
                </a:lnTo>
                <a:lnTo>
                  <a:pt x="0" y="116730"/>
                </a:lnTo>
                <a:close/>
              </a:path>
            </a:pathLst>
          </a:custGeom>
          <a:ln>
            <a:solidFill>
              <a:srgbClr val="4B90B5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pPr marL="285750" indent="-285750"/>
            <a:r>
              <a:rPr lang="fr-FR" sz="1200" dirty="0">
                <a:solidFill>
                  <a:srgbClr val="4B90B5"/>
                </a:solidFill>
              </a:rPr>
              <a:t>Définir son objectif </a:t>
            </a:r>
            <a:r>
              <a:rPr lang="fr-FR" sz="1200" dirty="0" smtClean="0">
                <a:solidFill>
                  <a:srgbClr val="4B90B5"/>
                </a:solidFill>
              </a:rPr>
              <a:t>d’immersion :</a:t>
            </a:r>
            <a:endParaRPr lang="fr-FR" sz="1200" dirty="0">
              <a:solidFill>
                <a:srgbClr val="4B90B5"/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sz="1200" dirty="0">
                <a:solidFill>
                  <a:srgbClr val="4B90B5"/>
                </a:solidFill>
              </a:rPr>
              <a:t>Acquérir une meilleure compréhension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sz="1200" dirty="0">
                <a:solidFill>
                  <a:srgbClr val="4B90B5"/>
                </a:solidFill>
              </a:rPr>
              <a:t>Identifier les vrais problématiques d’amélioration </a:t>
            </a:r>
          </a:p>
          <a:p>
            <a:pPr marL="285750" indent="-285750"/>
            <a:r>
              <a:rPr lang="fr-FR" sz="1200" dirty="0" smtClean="0">
                <a:solidFill>
                  <a:srgbClr val="4B90B5"/>
                </a:solidFill>
              </a:rPr>
              <a:t>Communiquer </a:t>
            </a:r>
            <a:r>
              <a:rPr lang="fr-FR" sz="1200" dirty="0">
                <a:solidFill>
                  <a:srgbClr val="4B90B5"/>
                </a:solidFill>
              </a:rPr>
              <a:t>le plan d’ensemble et la démarche </a:t>
            </a:r>
            <a:r>
              <a:rPr lang="fr-FR" sz="1200" dirty="0" smtClean="0">
                <a:solidFill>
                  <a:srgbClr val="4B90B5"/>
                </a:solidFill>
              </a:rPr>
              <a:t>à </a:t>
            </a:r>
            <a:r>
              <a:rPr lang="fr-FR" sz="1200" dirty="0">
                <a:solidFill>
                  <a:srgbClr val="4B90B5"/>
                </a:solidFill>
              </a:rPr>
              <a:t>son </a:t>
            </a:r>
            <a:r>
              <a:rPr lang="fr-FR" sz="1200" dirty="0" smtClean="0">
                <a:solidFill>
                  <a:srgbClr val="4B90B5"/>
                </a:solidFill>
              </a:rPr>
              <a:t>équipe, </a:t>
            </a:r>
            <a:r>
              <a:rPr lang="fr-FR" sz="1200" dirty="0">
                <a:solidFill>
                  <a:srgbClr val="4B90B5"/>
                </a:solidFill>
              </a:rPr>
              <a:t>en mettant en avant le besoin d’acquérir une meilleure </a:t>
            </a:r>
            <a:r>
              <a:rPr lang="fr-FR" sz="1200" dirty="0" smtClean="0">
                <a:solidFill>
                  <a:srgbClr val="4B90B5"/>
                </a:solidFill>
              </a:rPr>
              <a:t>compréhension du </a:t>
            </a:r>
            <a:r>
              <a:rPr lang="fr-FR" sz="1200" dirty="0" smtClean="0">
                <a:solidFill>
                  <a:srgbClr val="4B90B5"/>
                </a:solidFill>
              </a:rPr>
              <a:t>terrain.</a:t>
            </a:r>
            <a:endParaRPr lang="fr-FR" sz="1200" dirty="0">
              <a:solidFill>
                <a:srgbClr val="4B90B5"/>
              </a:solidFill>
            </a:endParaRPr>
          </a:p>
          <a:p>
            <a:pPr marL="285750" indent="-285750"/>
            <a:r>
              <a:rPr lang="fr-FR" sz="1200" dirty="0">
                <a:solidFill>
                  <a:srgbClr val="4B90B5"/>
                </a:solidFill>
              </a:rPr>
              <a:t>Préparer chaque immersion avec le collaborateur </a:t>
            </a:r>
            <a:r>
              <a:rPr lang="fr-FR" sz="1200" dirty="0" smtClean="0">
                <a:solidFill>
                  <a:srgbClr val="4B90B5"/>
                </a:solidFill>
              </a:rPr>
              <a:t>impliqué.</a:t>
            </a:r>
            <a:endParaRPr lang="fr-FR" sz="1200" dirty="0">
              <a:solidFill>
                <a:srgbClr val="4B90B5"/>
              </a:solidFill>
            </a:endParaRPr>
          </a:p>
          <a:p>
            <a:pPr marL="285750" indent="-285750"/>
            <a:r>
              <a:rPr lang="fr-FR" sz="1200" dirty="0">
                <a:solidFill>
                  <a:srgbClr val="4B90B5"/>
                </a:solidFill>
              </a:rPr>
              <a:t>S’assurer que vous allez être accepté par </a:t>
            </a:r>
            <a:r>
              <a:rPr lang="fr-FR" sz="1200" dirty="0" smtClean="0">
                <a:solidFill>
                  <a:srgbClr val="4B90B5"/>
                </a:solidFill>
              </a:rPr>
              <a:t>l’organisation, grâce à votre </a:t>
            </a:r>
            <a:r>
              <a:rPr lang="fr-FR" sz="1200" dirty="0">
                <a:solidFill>
                  <a:srgbClr val="4B90B5"/>
                </a:solidFill>
              </a:rPr>
              <a:t>écoute </a:t>
            </a:r>
            <a:r>
              <a:rPr lang="fr-FR" sz="1200" dirty="0" smtClean="0">
                <a:solidFill>
                  <a:srgbClr val="4B90B5"/>
                </a:solidFill>
              </a:rPr>
              <a:t>et votre accessibilité :</a:t>
            </a:r>
            <a:endParaRPr lang="fr-FR" sz="1200" dirty="0">
              <a:solidFill>
                <a:srgbClr val="4B90B5"/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sz="1200" dirty="0">
                <a:solidFill>
                  <a:srgbClr val="4B90B5"/>
                </a:solidFill>
              </a:rPr>
              <a:t>Dans la mesure du possible, se mettre en lieu et place de l’opérationnel </a:t>
            </a:r>
          </a:p>
          <a:p>
            <a:pPr marL="285750" indent="-285750"/>
            <a:r>
              <a:rPr lang="fr-FR" sz="1200" dirty="0">
                <a:solidFill>
                  <a:srgbClr val="4B90B5"/>
                </a:solidFill>
              </a:rPr>
              <a:t>Passer les premiers messages préliminaires sur une nouvelle répartition des </a:t>
            </a:r>
            <a:r>
              <a:rPr lang="fr-FR" sz="1200" dirty="0" smtClean="0">
                <a:solidFill>
                  <a:srgbClr val="4B90B5"/>
                </a:solidFill>
              </a:rPr>
              <a:t>rôles, afin </a:t>
            </a:r>
            <a:r>
              <a:rPr lang="fr-FR" sz="1200" dirty="0">
                <a:solidFill>
                  <a:srgbClr val="4B90B5"/>
                </a:solidFill>
              </a:rPr>
              <a:t>de renforcer la cohésion de </a:t>
            </a:r>
            <a:r>
              <a:rPr lang="fr-FR" sz="1200" dirty="0" smtClean="0">
                <a:solidFill>
                  <a:srgbClr val="4B90B5"/>
                </a:solidFill>
              </a:rPr>
              <a:t>l’entreprise :</a:t>
            </a:r>
            <a:endParaRPr lang="fr-FR" sz="1200" dirty="0">
              <a:solidFill>
                <a:srgbClr val="4B90B5"/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sz="1200" dirty="0">
                <a:solidFill>
                  <a:srgbClr val="4B90B5"/>
                </a:solidFill>
              </a:rPr>
              <a:t>Définition de la stratégie avec l’ensemble de l’organisation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sz="1200" dirty="0">
                <a:solidFill>
                  <a:srgbClr val="4B90B5"/>
                </a:solidFill>
              </a:rPr>
              <a:t>Creation d’un nouveau mode collaboratif valorisant le </a:t>
            </a:r>
            <a:r>
              <a:rPr lang="fr-FR" sz="1200" dirty="0" smtClean="0">
                <a:solidFill>
                  <a:srgbClr val="4B90B5"/>
                </a:solidFill>
              </a:rPr>
              <a:t>savoir-faire</a:t>
            </a:r>
            <a:endParaRPr lang="fr-FR" sz="1200" dirty="0">
              <a:solidFill>
                <a:srgbClr val="4B90B5"/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sz="1200" dirty="0">
                <a:solidFill>
                  <a:srgbClr val="4B90B5"/>
                </a:solidFill>
              </a:rPr>
              <a:t>Maximiser l’autonomie </a:t>
            </a:r>
            <a:r>
              <a:rPr lang="fr-FR" sz="1200" dirty="0" smtClean="0">
                <a:solidFill>
                  <a:srgbClr val="4B90B5"/>
                </a:solidFill>
              </a:rPr>
              <a:t>; </a:t>
            </a:r>
            <a:r>
              <a:rPr lang="fr-FR" sz="1200" dirty="0" smtClean="0">
                <a:solidFill>
                  <a:srgbClr val="4B90B5"/>
                </a:solidFill>
              </a:rPr>
              <a:t>c’</a:t>
            </a:r>
            <a:r>
              <a:rPr lang="fr-FR" sz="1200" dirty="0" smtClean="0">
                <a:solidFill>
                  <a:srgbClr val="4B90B5"/>
                </a:solidFill>
              </a:rPr>
              <a:t>est </a:t>
            </a:r>
            <a:r>
              <a:rPr lang="fr-FR" sz="1200" dirty="0">
                <a:solidFill>
                  <a:srgbClr val="4B90B5"/>
                </a:solidFill>
              </a:rPr>
              <a:t>celui qui fait qui sait</a:t>
            </a:r>
          </a:p>
          <a:p>
            <a:pPr marL="285750" indent="-285750"/>
            <a:r>
              <a:rPr lang="fr-FR" sz="1200" dirty="0">
                <a:solidFill>
                  <a:srgbClr val="4B90B5"/>
                </a:solidFill>
              </a:rPr>
              <a:t>Collecter les informations qui seront une base de référence </a:t>
            </a:r>
            <a:r>
              <a:rPr lang="fr-FR" sz="1200" dirty="0" smtClean="0">
                <a:solidFill>
                  <a:srgbClr val="4B90B5"/>
                </a:solidFill>
              </a:rPr>
              <a:t>pour </a:t>
            </a:r>
            <a:r>
              <a:rPr lang="fr-FR" sz="1200" dirty="0">
                <a:solidFill>
                  <a:srgbClr val="4B90B5"/>
                </a:solidFill>
              </a:rPr>
              <a:t>les étapes </a:t>
            </a:r>
            <a:r>
              <a:rPr lang="fr-FR" sz="1200" dirty="0" smtClean="0">
                <a:solidFill>
                  <a:srgbClr val="4B90B5"/>
                </a:solidFill>
              </a:rPr>
              <a:t>suivantes :</a:t>
            </a:r>
            <a:endParaRPr lang="fr-FR" sz="1200" dirty="0">
              <a:solidFill>
                <a:srgbClr val="4B90B5"/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sz="1200" dirty="0">
                <a:solidFill>
                  <a:srgbClr val="4B90B5"/>
                </a:solidFill>
              </a:rPr>
              <a:t>Aller au cœur des sujets par </a:t>
            </a:r>
            <a:r>
              <a:rPr lang="fr-FR" sz="1200" dirty="0" smtClean="0">
                <a:solidFill>
                  <a:srgbClr val="4B90B5"/>
                </a:solidFill>
              </a:rPr>
              <a:t>un </a:t>
            </a:r>
            <a:r>
              <a:rPr lang="fr-FR" sz="1200" dirty="0">
                <a:solidFill>
                  <a:srgbClr val="4B90B5"/>
                </a:solidFill>
              </a:rPr>
              <a:t>questionnement ouvert et </a:t>
            </a:r>
            <a:r>
              <a:rPr lang="fr-FR" sz="1200" dirty="0" smtClean="0">
                <a:solidFill>
                  <a:srgbClr val="4B90B5"/>
                </a:solidFill>
              </a:rPr>
              <a:t>profond</a:t>
            </a:r>
            <a:endParaRPr lang="fr-FR" sz="1200" dirty="0">
              <a:solidFill>
                <a:srgbClr val="4B90B5"/>
              </a:solidFill>
            </a:endParaRPr>
          </a:p>
          <a:p>
            <a:pPr marL="285750" indent="-285750"/>
            <a:r>
              <a:rPr lang="fr-FR" sz="1200" dirty="0" smtClean="0">
                <a:solidFill>
                  <a:srgbClr val="4B90B5"/>
                </a:solidFill>
              </a:rPr>
              <a:t>Valoriser </a:t>
            </a:r>
            <a:r>
              <a:rPr lang="fr-FR" sz="1200" dirty="0">
                <a:solidFill>
                  <a:srgbClr val="4B90B5"/>
                </a:solidFill>
              </a:rPr>
              <a:t>les équipes sur leur </a:t>
            </a:r>
            <a:r>
              <a:rPr lang="fr-FR" sz="1200" dirty="0" smtClean="0">
                <a:solidFill>
                  <a:srgbClr val="4B90B5"/>
                </a:solidFill>
              </a:rPr>
              <a:t>savoir-faire, </a:t>
            </a:r>
            <a:r>
              <a:rPr lang="fr-FR" sz="1200" dirty="0">
                <a:solidFill>
                  <a:srgbClr val="4B90B5"/>
                </a:solidFill>
              </a:rPr>
              <a:t>essentiel </a:t>
            </a:r>
            <a:r>
              <a:rPr lang="fr-FR" sz="1200" dirty="0" smtClean="0">
                <a:solidFill>
                  <a:srgbClr val="4B90B5"/>
                </a:solidFill>
              </a:rPr>
              <a:t>pour l’entreprise.</a:t>
            </a:r>
            <a:endParaRPr lang="fr-FR" sz="1200" dirty="0">
              <a:solidFill>
                <a:srgbClr val="4B90B5"/>
              </a:solidFill>
            </a:endParaRPr>
          </a:p>
        </p:txBody>
      </p:sp>
      <p:sp>
        <p:nvSpPr>
          <p:cNvPr id="19" name="Rectangle à coins arrondis 18"/>
          <p:cNvSpPr/>
          <p:nvPr/>
        </p:nvSpPr>
        <p:spPr>
          <a:xfrm>
            <a:off x="6286501" y="2097546"/>
            <a:ext cx="5627266" cy="914400"/>
          </a:xfrm>
          <a:prstGeom prst="roundRect">
            <a:avLst>
              <a:gd name="adj" fmla="val 14744"/>
            </a:avLst>
          </a:prstGeom>
          <a:ln>
            <a:solidFill>
              <a:srgbClr val="4B90B5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fr-FR" sz="1200">
              <a:solidFill>
                <a:srgbClr val="4B90B5"/>
              </a:solidFill>
            </a:endParaRPr>
          </a:p>
        </p:txBody>
      </p:sp>
      <p:sp>
        <p:nvSpPr>
          <p:cNvPr id="21" name="Pentagone 20"/>
          <p:cNvSpPr/>
          <p:nvPr/>
        </p:nvSpPr>
        <p:spPr>
          <a:xfrm>
            <a:off x="5405889" y="2097546"/>
            <a:ext cx="802711" cy="914400"/>
          </a:xfrm>
          <a:prstGeom prst="homePlate">
            <a:avLst>
              <a:gd name="adj" fmla="val 23171"/>
            </a:avLst>
          </a:prstGeom>
          <a:solidFill>
            <a:srgbClr val="4B90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lvl="0" algn="ctr"/>
            <a:r>
              <a:rPr lang="fr-FR" sz="1200" dirty="0">
                <a:solidFill>
                  <a:prstClr val="white"/>
                </a:solidFill>
              </a:rPr>
              <a:t>Définir l’objectif</a:t>
            </a:r>
          </a:p>
        </p:txBody>
      </p:sp>
      <p:sp>
        <p:nvSpPr>
          <p:cNvPr id="25" name="Rectangle à coins arrondis 24"/>
          <p:cNvSpPr/>
          <p:nvPr/>
        </p:nvSpPr>
        <p:spPr>
          <a:xfrm>
            <a:off x="6286501" y="3089667"/>
            <a:ext cx="5627266" cy="1174601"/>
          </a:xfrm>
          <a:prstGeom prst="roundRect">
            <a:avLst>
              <a:gd name="adj" fmla="val 10679"/>
            </a:avLst>
          </a:prstGeom>
          <a:ln>
            <a:solidFill>
              <a:srgbClr val="4B90B5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endParaRPr lang="fr-FR" sz="1200" b="1" dirty="0">
              <a:solidFill>
                <a:srgbClr val="FF0000"/>
              </a:solidFill>
            </a:endParaRPr>
          </a:p>
        </p:txBody>
      </p:sp>
      <p:sp>
        <p:nvSpPr>
          <p:cNvPr id="29" name="Pentagone 28"/>
          <p:cNvSpPr/>
          <p:nvPr/>
        </p:nvSpPr>
        <p:spPr>
          <a:xfrm>
            <a:off x="5405889" y="3089667"/>
            <a:ext cx="802711" cy="1174601"/>
          </a:xfrm>
          <a:prstGeom prst="homePlate">
            <a:avLst>
              <a:gd name="adj" fmla="val 23171"/>
            </a:avLst>
          </a:prstGeom>
          <a:solidFill>
            <a:srgbClr val="4B90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lvl="0" algn="ctr"/>
            <a:r>
              <a:rPr lang="fr-FR" sz="1200" dirty="0" smtClean="0">
                <a:solidFill>
                  <a:prstClr val="white"/>
                </a:solidFill>
              </a:rPr>
              <a:t>Communiquer </a:t>
            </a:r>
            <a:r>
              <a:rPr lang="fr-FR" sz="1200" dirty="0">
                <a:solidFill>
                  <a:prstClr val="white"/>
                </a:solidFill>
              </a:rPr>
              <a:t>le plan d’ensemble</a:t>
            </a:r>
          </a:p>
        </p:txBody>
      </p:sp>
      <p:sp>
        <p:nvSpPr>
          <p:cNvPr id="30" name="Rectangle à coins arrondis 29"/>
          <p:cNvSpPr/>
          <p:nvPr/>
        </p:nvSpPr>
        <p:spPr>
          <a:xfrm>
            <a:off x="6286501" y="4341989"/>
            <a:ext cx="5627266" cy="2031371"/>
          </a:xfrm>
          <a:prstGeom prst="roundRect">
            <a:avLst>
              <a:gd name="adj" fmla="val 6712"/>
            </a:avLst>
          </a:prstGeom>
          <a:ln>
            <a:solidFill>
              <a:srgbClr val="4B90B5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fr-FR" sz="1200">
              <a:solidFill>
                <a:srgbClr val="4B90B5"/>
              </a:solidFill>
            </a:endParaRPr>
          </a:p>
        </p:txBody>
      </p:sp>
      <p:sp>
        <p:nvSpPr>
          <p:cNvPr id="32" name="Pentagone 31"/>
          <p:cNvSpPr/>
          <p:nvPr/>
        </p:nvSpPr>
        <p:spPr>
          <a:xfrm>
            <a:off x="5405889" y="4341989"/>
            <a:ext cx="802711" cy="2031371"/>
          </a:xfrm>
          <a:prstGeom prst="homePlate">
            <a:avLst>
              <a:gd name="adj" fmla="val 23171"/>
            </a:avLst>
          </a:prstGeom>
          <a:solidFill>
            <a:srgbClr val="4B90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lvl="0" algn="ctr"/>
            <a:r>
              <a:rPr lang="fr-FR" sz="1200" dirty="0">
                <a:solidFill>
                  <a:prstClr val="white"/>
                </a:solidFill>
              </a:rPr>
              <a:t>Définir les messages à passer</a:t>
            </a:r>
          </a:p>
        </p:txBody>
      </p:sp>
      <p:pic>
        <p:nvPicPr>
          <p:cNvPr id="34" name="Image 33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6705" t="5569" r="8604" b="4006"/>
          <a:stretch/>
        </p:blipFill>
        <p:spPr bwMode="auto">
          <a:xfrm>
            <a:off x="10448822" y="126254"/>
            <a:ext cx="1464945" cy="143637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</p:spTree>
    <p:extLst>
      <p:ext uri="{BB962C8B-B14F-4D97-AF65-F5344CB8AC3E}">
        <p14:creationId xmlns:p14="http://schemas.microsoft.com/office/powerpoint/2010/main" xmlns="" val="1834060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orme libre 13"/>
          <p:cNvSpPr/>
          <p:nvPr/>
        </p:nvSpPr>
        <p:spPr>
          <a:xfrm>
            <a:off x="343291" y="1914144"/>
            <a:ext cx="4868790" cy="914400"/>
          </a:xfrm>
          <a:custGeom>
            <a:avLst/>
            <a:gdLst>
              <a:gd name="connsiteX0" fmla="*/ 152403 w 6589776"/>
              <a:gd name="connsiteY0" fmla="*/ 0 h 914400"/>
              <a:gd name="connsiteX1" fmla="*/ 6437373 w 6589776"/>
              <a:gd name="connsiteY1" fmla="*/ 0 h 914400"/>
              <a:gd name="connsiteX2" fmla="*/ 6589776 w 6589776"/>
              <a:gd name="connsiteY2" fmla="*/ 152403 h 914400"/>
              <a:gd name="connsiteX3" fmla="*/ 6589776 w 6589776"/>
              <a:gd name="connsiteY3" fmla="*/ 761997 h 914400"/>
              <a:gd name="connsiteX4" fmla="*/ 6437373 w 6589776"/>
              <a:gd name="connsiteY4" fmla="*/ 914400 h 914400"/>
              <a:gd name="connsiteX5" fmla="*/ 152403 w 6589776"/>
              <a:gd name="connsiteY5" fmla="*/ 914400 h 914400"/>
              <a:gd name="connsiteX6" fmla="*/ 0 w 6589776"/>
              <a:gd name="connsiteY6" fmla="*/ 761997 h 914400"/>
              <a:gd name="connsiteX7" fmla="*/ 0 w 6589776"/>
              <a:gd name="connsiteY7" fmla="*/ 152403 h 914400"/>
              <a:gd name="connsiteX8" fmla="*/ 1 w 6589776"/>
              <a:gd name="connsiteY8" fmla="*/ 152398 h 914400"/>
              <a:gd name="connsiteX9" fmla="*/ 1 w 6589776"/>
              <a:gd name="connsiteY9" fmla="*/ 1 h 914400"/>
              <a:gd name="connsiteX10" fmla="*/ 152398 w 6589776"/>
              <a:gd name="connsiteY10" fmla="*/ 1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6589776" h="914400">
                <a:moveTo>
                  <a:pt x="152403" y="0"/>
                </a:moveTo>
                <a:lnTo>
                  <a:pt x="6437373" y="0"/>
                </a:lnTo>
                <a:cubicBezTo>
                  <a:pt x="6521543" y="0"/>
                  <a:pt x="6589776" y="68233"/>
                  <a:pt x="6589776" y="152403"/>
                </a:cubicBezTo>
                <a:lnTo>
                  <a:pt x="6589776" y="761997"/>
                </a:lnTo>
                <a:cubicBezTo>
                  <a:pt x="6589776" y="846167"/>
                  <a:pt x="6521543" y="914400"/>
                  <a:pt x="6437373" y="914400"/>
                </a:cubicBezTo>
                <a:lnTo>
                  <a:pt x="152403" y="914400"/>
                </a:lnTo>
                <a:cubicBezTo>
                  <a:pt x="68233" y="914400"/>
                  <a:pt x="0" y="846167"/>
                  <a:pt x="0" y="761997"/>
                </a:cubicBezTo>
                <a:lnTo>
                  <a:pt x="0" y="152403"/>
                </a:lnTo>
                <a:lnTo>
                  <a:pt x="1" y="152398"/>
                </a:lnTo>
                <a:lnTo>
                  <a:pt x="1" y="1"/>
                </a:lnTo>
                <a:lnTo>
                  <a:pt x="152398" y="1"/>
                </a:lnTo>
                <a:close/>
              </a:path>
            </a:pathLst>
          </a:custGeom>
          <a:ln>
            <a:solidFill>
              <a:srgbClr val="4B90B5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285750" indent="-285750"/>
            <a:r>
              <a:rPr lang="fr-FR" sz="1200" dirty="0" smtClean="0">
                <a:solidFill>
                  <a:srgbClr val="4B90B5"/>
                </a:solidFill>
              </a:rPr>
              <a:t>Les </a:t>
            </a:r>
            <a:r>
              <a:rPr lang="fr-FR" sz="1200" dirty="0">
                <a:solidFill>
                  <a:srgbClr val="4B90B5"/>
                </a:solidFill>
              </a:rPr>
              <a:t>managers de proximité les </a:t>
            </a:r>
            <a:r>
              <a:rPr lang="fr-FR" sz="1200" dirty="0" smtClean="0">
                <a:solidFill>
                  <a:srgbClr val="4B90B5"/>
                </a:solidFill>
              </a:rPr>
              <a:t>plus  </a:t>
            </a:r>
            <a:r>
              <a:rPr lang="fr-FR" sz="1200" dirty="0" smtClean="0">
                <a:solidFill>
                  <a:srgbClr val="4B90B5"/>
                </a:solidFill>
              </a:rPr>
              <a:t>enthousiastes, moteurs </a:t>
            </a:r>
            <a:r>
              <a:rPr lang="fr-FR" sz="1200" dirty="0">
                <a:solidFill>
                  <a:srgbClr val="4B90B5"/>
                </a:solidFill>
              </a:rPr>
              <a:t>de </a:t>
            </a:r>
            <a:r>
              <a:rPr lang="fr-FR" sz="1200" dirty="0" smtClean="0">
                <a:solidFill>
                  <a:srgbClr val="4B90B5"/>
                </a:solidFill>
              </a:rPr>
              <a:t>l'amélioration.</a:t>
            </a:r>
            <a:endParaRPr lang="fr-FR" sz="1200" dirty="0" smtClean="0">
              <a:solidFill>
                <a:srgbClr val="4B90B5"/>
              </a:solidFill>
            </a:endParaRPr>
          </a:p>
          <a:p>
            <a:pPr marL="285750" indent="-285750"/>
            <a:r>
              <a:rPr lang="fr-FR" sz="1200" dirty="0" smtClean="0">
                <a:solidFill>
                  <a:srgbClr val="4B90B5"/>
                </a:solidFill>
              </a:rPr>
              <a:t>Les </a:t>
            </a:r>
            <a:r>
              <a:rPr lang="fr-FR" sz="1200" dirty="0">
                <a:solidFill>
                  <a:srgbClr val="4B90B5"/>
                </a:solidFill>
              </a:rPr>
              <a:t>opérationnels pour donner </a:t>
            </a:r>
            <a:r>
              <a:rPr lang="fr-FR" sz="1200" dirty="0" smtClean="0">
                <a:solidFill>
                  <a:srgbClr val="4B90B5"/>
                </a:solidFill>
              </a:rPr>
              <a:t>leur avis </a:t>
            </a:r>
            <a:r>
              <a:rPr lang="fr-FR" sz="1200" dirty="0">
                <a:solidFill>
                  <a:srgbClr val="4B90B5"/>
                </a:solidFill>
              </a:rPr>
              <a:t>sur le </a:t>
            </a:r>
            <a:r>
              <a:rPr lang="fr-FR" sz="1200" dirty="0" smtClean="0">
                <a:solidFill>
                  <a:srgbClr val="4B90B5"/>
                </a:solidFill>
              </a:rPr>
              <a:t>déploiement.</a:t>
            </a:r>
            <a:endParaRPr lang="fr-FR" sz="1200" dirty="0">
              <a:solidFill>
                <a:srgbClr val="4B90B5"/>
              </a:solidFill>
            </a:endParaRPr>
          </a:p>
          <a:p>
            <a:pPr marL="285750" indent="-285750"/>
            <a:r>
              <a:rPr lang="fr-FR" sz="1200" dirty="0" smtClean="0">
                <a:solidFill>
                  <a:srgbClr val="4B90B5"/>
                </a:solidFill>
              </a:rPr>
              <a:t>Les </a:t>
            </a:r>
            <a:r>
              <a:rPr lang="fr-FR" sz="1200" dirty="0">
                <a:solidFill>
                  <a:srgbClr val="4B90B5"/>
                </a:solidFill>
              </a:rPr>
              <a:t>managers qui sont </a:t>
            </a:r>
            <a:r>
              <a:rPr lang="fr-FR" sz="1200" dirty="0" smtClean="0">
                <a:solidFill>
                  <a:srgbClr val="4B90B5"/>
                </a:solidFill>
              </a:rPr>
              <a:t>sceptiques après les </a:t>
            </a:r>
            <a:r>
              <a:rPr lang="fr-FR" sz="1200" dirty="0" smtClean="0">
                <a:solidFill>
                  <a:srgbClr val="4B90B5"/>
                </a:solidFill>
              </a:rPr>
              <a:t>premiers </a:t>
            </a:r>
            <a:r>
              <a:rPr lang="fr-FR" sz="1200" dirty="0" smtClean="0">
                <a:solidFill>
                  <a:srgbClr val="4B90B5"/>
                </a:solidFill>
              </a:rPr>
              <a:t>résultats.</a:t>
            </a:r>
            <a:endParaRPr lang="fr-FR" sz="1200" dirty="0">
              <a:solidFill>
                <a:srgbClr val="4B90B5"/>
              </a:solidFill>
            </a:endParaRPr>
          </a:p>
        </p:txBody>
      </p:sp>
      <p:sp>
        <p:nvSpPr>
          <p:cNvPr id="20" name="Forme libre 19"/>
          <p:cNvSpPr/>
          <p:nvPr/>
        </p:nvSpPr>
        <p:spPr>
          <a:xfrm>
            <a:off x="343291" y="1646682"/>
            <a:ext cx="1324356" cy="267462"/>
          </a:xfrm>
          <a:custGeom>
            <a:avLst/>
            <a:gdLst>
              <a:gd name="connsiteX0" fmla="*/ 76837 w 1324356"/>
              <a:gd name="connsiteY0" fmla="*/ 0 h 267462"/>
              <a:gd name="connsiteX1" fmla="*/ 1167509 w 1324356"/>
              <a:gd name="connsiteY1" fmla="*/ 0 h 267462"/>
              <a:gd name="connsiteX2" fmla="*/ 1244346 w 1324356"/>
              <a:gd name="connsiteY2" fmla="*/ 76837 h 267462"/>
              <a:gd name="connsiteX3" fmla="*/ 1244346 w 1324356"/>
              <a:gd name="connsiteY3" fmla="*/ 200872 h 267462"/>
              <a:gd name="connsiteX4" fmla="*/ 1248176 w 1324356"/>
              <a:gd name="connsiteY4" fmla="*/ 219839 h 267462"/>
              <a:gd name="connsiteX5" fmla="*/ 1319879 w 1324356"/>
              <a:gd name="connsiteY5" fmla="*/ 267367 h 267462"/>
              <a:gd name="connsiteX6" fmla="*/ 1324356 w 1324356"/>
              <a:gd name="connsiteY6" fmla="*/ 266463 h 267462"/>
              <a:gd name="connsiteX7" fmla="*/ 1324356 w 1324356"/>
              <a:gd name="connsiteY7" fmla="*/ 267461 h 267462"/>
              <a:gd name="connsiteX8" fmla="*/ 1244346 w 1324356"/>
              <a:gd name="connsiteY8" fmla="*/ 267461 h 267462"/>
              <a:gd name="connsiteX9" fmla="*/ 1244346 w 1324356"/>
              <a:gd name="connsiteY9" fmla="*/ 267462 h 267462"/>
              <a:gd name="connsiteX10" fmla="*/ 0 w 1324356"/>
              <a:gd name="connsiteY10" fmla="*/ 267462 h 267462"/>
              <a:gd name="connsiteX11" fmla="*/ 0 w 1324356"/>
              <a:gd name="connsiteY11" fmla="*/ 76837 h 267462"/>
              <a:gd name="connsiteX12" fmla="*/ 76837 w 1324356"/>
              <a:gd name="connsiteY12" fmla="*/ 0 h 2674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324356" h="267462">
                <a:moveTo>
                  <a:pt x="76837" y="0"/>
                </a:moveTo>
                <a:lnTo>
                  <a:pt x="1167509" y="0"/>
                </a:lnTo>
                <a:cubicBezTo>
                  <a:pt x="1209945" y="0"/>
                  <a:pt x="1244346" y="34401"/>
                  <a:pt x="1244346" y="76837"/>
                </a:cubicBezTo>
                <a:lnTo>
                  <a:pt x="1244346" y="200872"/>
                </a:lnTo>
                <a:lnTo>
                  <a:pt x="1248176" y="219839"/>
                </a:lnTo>
                <a:cubicBezTo>
                  <a:pt x="1259989" y="247769"/>
                  <a:pt x="1287646" y="267367"/>
                  <a:pt x="1319879" y="267367"/>
                </a:cubicBezTo>
                <a:lnTo>
                  <a:pt x="1324356" y="266463"/>
                </a:lnTo>
                <a:lnTo>
                  <a:pt x="1324356" y="267461"/>
                </a:lnTo>
                <a:lnTo>
                  <a:pt x="1244346" y="267461"/>
                </a:lnTo>
                <a:lnTo>
                  <a:pt x="1244346" y="267462"/>
                </a:lnTo>
                <a:lnTo>
                  <a:pt x="0" y="267462"/>
                </a:lnTo>
                <a:lnTo>
                  <a:pt x="0" y="76837"/>
                </a:lnTo>
                <a:cubicBezTo>
                  <a:pt x="0" y="34401"/>
                  <a:pt x="34401" y="0"/>
                  <a:pt x="76837" y="0"/>
                </a:cubicBezTo>
                <a:close/>
              </a:path>
            </a:pathLst>
          </a:custGeom>
          <a:solidFill>
            <a:srgbClr val="4B90B5"/>
          </a:solidFill>
          <a:ln>
            <a:solidFill>
              <a:srgbClr val="4B90B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/>
              <a:t>Qui ?</a:t>
            </a:r>
          </a:p>
        </p:txBody>
      </p:sp>
      <p:sp>
        <p:nvSpPr>
          <p:cNvPr id="9" name="Rectangle à coins arrondis 8"/>
          <p:cNvSpPr/>
          <p:nvPr/>
        </p:nvSpPr>
        <p:spPr>
          <a:xfrm>
            <a:off x="6286501" y="1914144"/>
            <a:ext cx="5627266" cy="914400"/>
          </a:xfrm>
          <a:prstGeom prst="roundRect">
            <a:avLst/>
          </a:prstGeom>
          <a:ln>
            <a:solidFill>
              <a:srgbClr val="4B90B5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fr-FR" sz="1200">
              <a:solidFill>
                <a:srgbClr val="4B90B5"/>
              </a:solidFill>
            </a:endParaRPr>
          </a:p>
        </p:txBody>
      </p:sp>
      <p:sp>
        <p:nvSpPr>
          <p:cNvPr id="10" name="Pentagone 9"/>
          <p:cNvSpPr/>
          <p:nvPr/>
        </p:nvSpPr>
        <p:spPr>
          <a:xfrm>
            <a:off x="5405889" y="1914144"/>
            <a:ext cx="802711" cy="914400"/>
          </a:xfrm>
          <a:prstGeom prst="homePlate">
            <a:avLst>
              <a:gd name="adj" fmla="val 23171"/>
            </a:avLst>
          </a:prstGeom>
          <a:solidFill>
            <a:srgbClr val="4B90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lvl="0" algn="ctr"/>
            <a:r>
              <a:rPr lang="fr-FR" sz="1200" dirty="0">
                <a:solidFill>
                  <a:prstClr val="white"/>
                </a:solidFill>
              </a:rPr>
              <a:t>Lister les personnes à rencontrer</a:t>
            </a:r>
          </a:p>
        </p:txBody>
      </p:sp>
      <p:sp>
        <p:nvSpPr>
          <p:cNvPr id="17" name="Forme libre 16"/>
          <p:cNvSpPr/>
          <p:nvPr/>
        </p:nvSpPr>
        <p:spPr>
          <a:xfrm>
            <a:off x="343291" y="2912603"/>
            <a:ext cx="1324356" cy="267462"/>
          </a:xfrm>
          <a:custGeom>
            <a:avLst/>
            <a:gdLst>
              <a:gd name="connsiteX0" fmla="*/ 76837 w 1324356"/>
              <a:gd name="connsiteY0" fmla="*/ 0 h 267462"/>
              <a:gd name="connsiteX1" fmla="*/ 1167509 w 1324356"/>
              <a:gd name="connsiteY1" fmla="*/ 0 h 267462"/>
              <a:gd name="connsiteX2" fmla="*/ 1244346 w 1324356"/>
              <a:gd name="connsiteY2" fmla="*/ 76837 h 267462"/>
              <a:gd name="connsiteX3" fmla="*/ 1244346 w 1324356"/>
              <a:gd name="connsiteY3" fmla="*/ 200872 h 267462"/>
              <a:gd name="connsiteX4" fmla="*/ 1248176 w 1324356"/>
              <a:gd name="connsiteY4" fmla="*/ 219839 h 267462"/>
              <a:gd name="connsiteX5" fmla="*/ 1319879 w 1324356"/>
              <a:gd name="connsiteY5" fmla="*/ 267367 h 267462"/>
              <a:gd name="connsiteX6" fmla="*/ 1324356 w 1324356"/>
              <a:gd name="connsiteY6" fmla="*/ 266463 h 267462"/>
              <a:gd name="connsiteX7" fmla="*/ 1324356 w 1324356"/>
              <a:gd name="connsiteY7" fmla="*/ 267461 h 267462"/>
              <a:gd name="connsiteX8" fmla="*/ 1244346 w 1324356"/>
              <a:gd name="connsiteY8" fmla="*/ 267461 h 267462"/>
              <a:gd name="connsiteX9" fmla="*/ 1244346 w 1324356"/>
              <a:gd name="connsiteY9" fmla="*/ 267462 h 267462"/>
              <a:gd name="connsiteX10" fmla="*/ 0 w 1324356"/>
              <a:gd name="connsiteY10" fmla="*/ 267462 h 267462"/>
              <a:gd name="connsiteX11" fmla="*/ 0 w 1324356"/>
              <a:gd name="connsiteY11" fmla="*/ 76837 h 267462"/>
              <a:gd name="connsiteX12" fmla="*/ 76837 w 1324356"/>
              <a:gd name="connsiteY12" fmla="*/ 0 h 2674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324356" h="267462">
                <a:moveTo>
                  <a:pt x="76837" y="0"/>
                </a:moveTo>
                <a:lnTo>
                  <a:pt x="1167509" y="0"/>
                </a:lnTo>
                <a:cubicBezTo>
                  <a:pt x="1209945" y="0"/>
                  <a:pt x="1244346" y="34401"/>
                  <a:pt x="1244346" y="76837"/>
                </a:cubicBezTo>
                <a:lnTo>
                  <a:pt x="1244346" y="200872"/>
                </a:lnTo>
                <a:lnTo>
                  <a:pt x="1248176" y="219839"/>
                </a:lnTo>
                <a:cubicBezTo>
                  <a:pt x="1259989" y="247769"/>
                  <a:pt x="1287646" y="267367"/>
                  <a:pt x="1319879" y="267367"/>
                </a:cubicBezTo>
                <a:lnTo>
                  <a:pt x="1324356" y="266463"/>
                </a:lnTo>
                <a:lnTo>
                  <a:pt x="1324356" y="267461"/>
                </a:lnTo>
                <a:lnTo>
                  <a:pt x="1244346" y="267461"/>
                </a:lnTo>
                <a:lnTo>
                  <a:pt x="1244346" y="267462"/>
                </a:lnTo>
                <a:lnTo>
                  <a:pt x="0" y="267462"/>
                </a:lnTo>
                <a:lnTo>
                  <a:pt x="0" y="76837"/>
                </a:lnTo>
                <a:cubicBezTo>
                  <a:pt x="0" y="34401"/>
                  <a:pt x="34401" y="0"/>
                  <a:pt x="76837" y="0"/>
                </a:cubicBezTo>
                <a:close/>
              </a:path>
            </a:pathLst>
          </a:custGeom>
          <a:solidFill>
            <a:srgbClr val="4B90B5"/>
          </a:solidFill>
          <a:ln>
            <a:solidFill>
              <a:srgbClr val="4B90B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/>
              <a:t>Quand ?</a:t>
            </a:r>
          </a:p>
        </p:txBody>
      </p:sp>
      <p:sp>
        <p:nvSpPr>
          <p:cNvPr id="22" name="Forme libre 21"/>
          <p:cNvSpPr/>
          <p:nvPr/>
        </p:nvSpPr>
        <p:spPr>
          <a:xfrm>
            <a:off x="343289" y="3180063"/>
            <a:ext cx="4868792" cy="2249455"/>
          </a:xfrm>
          <a:custGeom>
            <a:avLst/>
            <a:gdLst>
              <a:gd name="connsiteX0" fmla="*/ 0 w 4868792"/>
              <a:gd name="connsiteY0" fmla="*/ 0 h 2025444"/>
              <a:gd name="connsiteX1" fmla="*/ 408551 w 4868792"/>
              <a:gd name="connsiteY1" fmla="*/ 0 h 2025444"/>
              <a:gd name="connsiteX2" fmla="*/ 408551 w 4868792"/>
              <a:gd name="connsiteY2" fmla="*/ 1 h 2025444"/>
              <a:gd name="connsiteX3" fmla="*/ 4750911 w 4868792"/>
              <a:gd name="connsiteY3" fmla="*/ 1 h 2025444"/>
              <a:gd name="connsiteX4" fmla="*/ 4868792 w 4868792"/>
              <a:gd name="connsiteY4" fmla="*/ 117882 h 2025444"/>
              <a:gd name="connsiteX5" fmla="*/ 4868792 w 4868792"/>
              <a:gd name="connsiteY5" fmla="*/ 1907563 h 2025444"/>
              <a:gd name="connsiteX6" fmla="*/ 4750911 w 4868792"/>
              <a:gd name="connsiteY6" fmla="*/ 2025444 h 2025444"/>
              <a:gd name="connsiteX7" fmla="*/ 117881 w 4868792"/>
              <a:gd name="connsiteY7" fmla="*/ 2025444 h 2025444"/>
              <a:gd name="connsiteX8" fmla="*/ 0 w 4868792"/>
              <a:gd name="connsiteY8" fmla="*/ 1907563 h 2025444"/>
              <a:gd name="connsiteX9" fmla="*/ 0 w 4868792"/>
              <a:gd name="connsiteY9" fmla="*/ 318564 h 2025444"/>
              <a:gd name="connsiteX10" fmla="*/ 0 w 4868792"/>
              <a:gd name="connsiteY10" fmla="*/ 117882 h 20254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4868792" h="2025444">
                <a:moveTo>
                  <a:pt x="0" y="0"/>
                </a:moveTo>
                <a:lnTo>
                  <a:pt x="408551" y="0"/>
                </a:lnTo>
                <a:lnTo>
                  <a:pt x="408551" y="1"/>
                </a:lnTo>
                <a:lnTo>
                  <a:pt x="4750911" y="1"/>
                </a:lnTo>
                <a:cubicBezTo>
                  <a:pt x="4816015" y="1"/>
                  <a:pt x="4868792" y="52778"/>
                  <a:pt x="4868792" y="117882"/>
                </a:cubicBezTo>
                <a:lnTo>
                  <a:pt x="4868792" y="1907563"/>
                </a:lnTo>
                <a:cubicBezTo>
                  <a:pt x="4868792" y="1972667"/>
                  <a:pt x="4816015" y="2025444"/>
                  <a:pt x="4750911" y="2025444"/>
                </a:cubicBezTo>
                <a:lnTo>
                  <a:pt x="117881" y="2025444"/>
                </a:lnTo>
                <a:cubicBezTo>
                  <a:pt x="52777" y="2025444"/>
                  <a:pt x="0" y="1972667"/>
                  <a:pt x="0" y="1907563"/>
                </a:cubicBezTo>
                <a:lnTo>
                  <a:pt x="0" y="318564"/>
                </a:lnTo>
                <a:lnTo>
                  <a:pt x="0" y="117882"/>
                </a:lnTo>
                <a:close/>
              </a:path>
            </a:pathLst>
          </a:custGeom>
          <a:noFill/>
          <a:ln>
            <a:solidFill>
              <a:srgbClr val="4B90B5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bIns="0" rtlCol="0" anchor="b">
            <a:noAutofit/>
          </a:bodyPr>
          <a:lstStyle/>
          <a:p>
            <a:endParaRPr lang="fr-FR" sz="1200" dirty="0">
              <a:solidFill>
                <a:srgbClr val="4B90B5"/>
              </a:solidFill>
            </a:endParaRPr>
          </a:p>
        </p:txBody>
      </p:sp>
      <p:sp>
        <p:nvSpPr>
          <p:cNvPr id="23" name="Pentagone 22"/>
          <p:cNvSpPr/>
          <p:nvPr/>
        </p:nvSpPr>
        <p:spPr>
          <a:xfrm>
            <a:off x="5405889" y="3180064"/>
            <a:ext cx="802711" cy="2249454"/>
          </a:xfrm>
          <a:prstGeom prst="homePlate">
            <a:avLst>
              <a:gd name="adj" fmla="val 23171"/>
            </a:avLst>
          </a:prstGeom>
          <a:solidFill>
            <a:srgbClr val="4B90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lvl="0" algn="ctr"/>
            <a:r>
              <a:rPr lang="fr-FR" sz="1200" dirty="0">
                <a:solidFill>
                  <a:prstClr val="white"/>
                </a:solidFill>
              </a:rPr>
              <a:t>Définir le planning</a:t>
            </a:r>
          </a:p>
        </p:txBody>
      </p:sp>
      <p:sp>
        <p:nvSpPr>
          <p:cNvPr id="24" name="Rectangle à coins arrondis 23"/>
          <p:cNvSpPr/>
          <p:nvPr/>
        </p:nvSpPr>
        <p:spPr>
          <a:xfrm>
            <a:off x="6286501" y="3180064"/>
            <a:ext cx="5627266" cy="2249454"/>
          </a:xfrm>
          <a:prstGeom prst="roundRect">
            <a:avLst>
              <a:gd name="adj" fmla="val 6133"/>
            </a:avLst>
          </a:prstGeom>
          <a:ln>
            <a:solidFill>
              <a:srgbClr val="4B90B5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fr-FR" sz="1200">
              <a:solidFill>
                <a:srgbClr val="4B90B5"/>
              </a:solidFill>
            </a:endParaRPr>
          </a:p>
        </p:txBody>
      </p:sp>
      <p:sp>
        <p:nvSpPr>
          <p:cNvPr id="32" name="Forme libre 31"/>
          <p:cNvSpPr/>
          <p:nvPr/>
        </p:nvSpPr>
        <p:spPr>
          <a:xfrm>
            <a:off x="343291" y="5499624"/>
            <a:ext cx="1324356" cy="267462"/>
          </a:xfrm>
          <a:custGeom>
            <a:avLst/>
            <a:gdLst>
              <a:gd name="connsiteX0" fmla="*/ 76837 w 1324356"/>
              <a:gd name="connsiteY0" fmla="*/ 0 h 267462"/>
              <a:gd name="connsiteX1" fmla="*/ 1167509 w 1324356"/>
              <a:gd name="connsiteY1" fmla="*/ 0 h 267462"/>
              <a:gd name="connsiteX2" fmla="*/ 1244346 w 1324356"/>
              <a:gd name="connsiteY2" fmla="*/ 76837 h 267462"/>
              <a:gd name="connsiteX3" fmla="*/ 1244346 w 1324356"/>
              <a:gd name="connsiteY3" fmla="*/ 200872 h 267462"/>
              <a:gd name="connsiteX4" fmla="*/ 1248176 w 1324356"/>
              <a:gd name="connsiteY4" fmla="*/ 219839 h 267462"/>
              <a:gd name="connsiteX5" fmla="*/ 1319879 w 1324356"/>
              <a:gd name="connsiteY5" fmla="*/ 267367 h 267462"/>
              <a:gd name="connsiteX6" fmla="*/ 1324356 w 1324356"/>
              <a:gd name="connsiteY6" fmla="*/ 266463 h 267462"/>
              <a:gd name="connsiteX7" fmla="*/ 1324356 w 1324356"/>
              <a:gd name="connsiteY7" fmla="*/ 267461 h 267462"/>
              <a:gd name="connsiteX8" fmla="*/ 1244346 w 1324356"/>
              <a:gd name="connsiteY8" fmla="*/ 267461 h 267462"/>
              <a:gd name="connsiteX9" fmla="*/ 1244346 w 1324356"/>
              <a:gd name="connsiteY9" fmla="*/ 267462 h 267462"/>
              <a:gd name="connsiteX10" fmla="*/ 0 w 1324356"/>
              <a:gd name="connsiteY10" fmla="*/ 267462 h 267462"/>
              <a:gd name="connsiteX11" fmla="*/ 0 w 1324356"/>
              <a:gd name="connsiteY11" fmla="*/ 76837 h 267462"/>
              <a:gd name="connsiteX12" fmla="*/ 76837 w 1324356"/>
              <a:gd name="connsiteY12" fmla="*/ 0 h 2674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324356" h="267462">
                <a:moveTo>
                  <a:pt x="76837" y="0"/>
                </a:moveTo>
                <a:lnTo>
                  <a:pt x="1167509" y="0"/>
                </a:lnTo>
                <a:cubicBezTo>
                  <a:pt x="1209945" y="0"/>
                  <a:pt x="1244346" y="34401"/>
                  <a:pt x="1244346" y="76837"/>
                </a:cubicBezTo>
                <a:lnTo>
                  <a:pt x="1244346" y="200872"/>
                </a:lnTo>
                <a:lnTo>
                  <a:pt x="1248176" y="219839"/>
                </a:lnTo>
                <a:cubicBezTo>
                  <a:pt x="1259989" y="247769"/>
                  <a:pt x="1287646" y="267367"/>
                  <a:pt x="1319879" y="267367"/>
                </a:cubicBezTo>
                <a:lnTo>
                  <a:pt x="1324356" y="266463"/>
                </a:lnTo>
                <a:lnTo>
                  <a:pt x="1324356" y="267461"/>
                </a:lnTo>
                <a:lnTo>
                  <a:pt x="1244346" y="267461"/>
                </a:lnTo>
                <a:lnTo>
                  <a:pt x="1244346" y="267462"/>
                </a:lnTo>
                <a:lnTo>
                  <a:pt x="0" y="267462"/>
                </a:lnTo>
                <a:lnTo>
                  <a:pt x="0" y="76837"/>
                </a:lnTo>
                <a:cubicBezTo>
                  <a:pt x="0" y="34401"/>
                  <a:pt x="34401" y="0"/>
                  <a:pt x="76837" y="0"/>
                </a:cubicBezTo>
                <a:close/>
              </a:path>
            </a:pathLst>
          </a:custGeom>
          <a:solidFill>
            <a:srgbClr val="4B90B5"/>
          </a:solidFill>
          <a:ln>
            <a:solidFill>
              <a:srgbClr val="4B90B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/>
              <a:t>Où ?</a:t>
            </a:r>
          </a:p>
        </p:txBody>
      </p:sp>
      <p:sp>
        <p:nvSpPr>
          <p:cNvPr id="33" name="Rectangle à coins arrondis 32"/>
          <p:cNvSpPr/>
          <p:nvPr/>
        </p:nvSpPr>
        <p:spPr>
          <a:xfrm>
            <a:off x="6286501" y="5781040"/>
            <a:ext cx="5627266" cy="924495"/>
          </a:xfrm>
          <a:prstGeom prst="roundRect">
            <a:avLst/>
          </a:prstGeom>
          <a:ln>
            <a:solidFill>
              <a:srgbClr val="4B90B5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fr-FR" sz="1200">
              <a:solidFill>
                <a:srgbClr val="4B90B5"/>
              </a:solidFill>
            </a:endParaRPr>
          </a:p>
        </p:txBody>
      </p:sp>
      <p:sp>
        <p:nvSpPr>
          <p:cNvPr id="34" name="Pentagone 33"/>
          <p:cNvSpPr/>
          <p:nvPr/>
        </p:nvSpPr>
        <p:spPr>
          <a:xfrm>
            <a:off x="5405889" y="5781041"/>
            <a:ext cx="802711" cy="924494"/>
          </a:xfrm>
          <a:prstGeom prst="homePlate">
            <a:avLst>
              <a:gd name="adj" fmla="val 23171"/>
            </a:avLst>
          </a:prstGeom>
          <a:solidFill>
            <a:srgbClr val="4B90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lvl="0" algn="ctr"/>
            <a:r>
              <a:rPr lang="fr-FR" sz="1200" dirty="0">
                <a:solidFill>
                  <a:prstClr val="white"/>
                </a:solidFill>
              </a:rPr>
              <a:t>Définir les </a:t>
            </a:r>
            <a:r>
              <a:rPr lang="fr-FR" sz="1200" dirty="0" smtClean="0">
                <a:solidFill>
                  <a:prstClr val="white"/>
                </a:solidFill>
              </a:rPr>
              <a:t>lieux</a:t>
            </a:r>
            <a:endParaRPr lang="fr-FR" sz="1200" dirty="0">
              <a:solidFill>
                <a:prstClr val="white"/>
              </a:solidFill>
            </a:endParaRPr>
          </a:p>
        </p:txBody>
      </p:sp>
      <p:sp>
        <p:nvSpPr>
          <p:cNvPr id="35" name="Forme libre 34"/>
          <p:cNvSpPr/>
          <p:nvPr/>
        </p:nvSpPr>
        <p:spPr>
          <a:xfrm>
            <a:off x="343289" y="5781040"/>
            <a:ext cx="4868792" cy="924496"/>
          </a:xfrm>
          <a:custGeom>
            <a:avLst/>
            <a:gdLst>
              <a:gd name="connsiteX0" fmla="*/ 0 w 4868792"/>
              <a:gd name="connsiteY0" fmla="*/ 0 h 1148508"/>
              <a:gd name="connsiteX1" fmla="*/ 914400 w 4868792"/>
              <a:gd name="connsiteY1" fmla="*/ 0 h 1148508"/>
              <a:gd name="connsiteX2" fmla="*/ 914400 w 4868792"/>
              <a:gd name="connsiteY2" fmla="*/ 1 h 1148508"/>
              <a:gd name="connsiteX3" fmla="*/ 4774086 w 4868792"/>
              <a:gd name="connsiteY3" fmla="*/ 1 h 1148508"/>
              <a:gd name="connsiteX4" fmla="*/ 4868792 w 4868792"/>
              <a:gd name="connsiteY4" fmla="*/ 94707 h 1148508"/>
              <a:gd name="connsiteX5" fmla="*/ 4868792 w 4868792"/>
              <a:gd name="connsiteY5" fmla="*/ 1053802 h 1148508"/>
              <a:gd name="connsiteX6" fmla="*/ 4774086 w 4868792"/>
              <a:gd name="connsiteY6" fmla="*/ 1148508 h 1148508"/>
              <a:gd name="connsiteX7" fmla="*/ 94706 w 4868792"/>
              <a:gd name="connsiteY7" fmla="*/ 1148508 h 1148508"/>
              <a:gd name="connsiteX8" fmla="*/ 0 w 4868792"/>
              <a:gd name="connsiteY8" fmla="*/ 1053802 h 1148508"/>
              <a:gd name="connsiteX9" fmla="*/ 0 w 4868792"/>
              <a:gd name="connsiteY9" fmla="*/ 914400 h 1148508"/>
              <a:gd name="connsiteX10" fmla="*/ 0 w 4868792"/>
              <a:gd name="connsiteY10" fmla="*/ 94707 h 11485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4868792" h="1148508">
                <a:moveTo>
                  <a:pt x="0" y="0"/>
                </a:moveTo>
                <a:lnTo>
                  <a:pt x="914400" y="0"/>
                </a:lnTo>
                <a:lnTo>
                  <a:pt x="914400" y="1"/>
                </a:lnTo>
                <a:lnTo>
                  <a:pt x="4774086" y="1"/>
                </a:lnTo>
                <a:cubicBezTo>
                  <a:pt x="4826391" y="1"/>
                  <a:pt x="4868792" y="42402"/>
                  <a:pt x="4868792" y="94707"/>
                </a:cubicBezTo>
                <a:lnTo>
                  <a:pt x="4868792" y="1053802"/>
                </a:lnTo>
                <a:cubicBezTo>
                  <a:pt x="4868792" y="1106107"/>
                  <a:pt x="4826391" y="1148508"/>
                  <a:pt x="4774086" y="1148508"/>
                </a:cubicBezTo>
                <a:lnTo>
                  <a:pt x="94706" y="1148508"/>
                </a:lnTo>
                <a:cubicBezTo>
                  <a:pt x="42401" y="1148508"/>
                  <a:pt x="0" y="1106107"/>
                  <a:pt x="0" y="1053802"/>
                </a:cubicBezTo>
                <a:lnTo>
                  <a:pt x="0" y="914400"/>
                </a:lnTo>
                <a:lnTo>
                  <a:pt x="0" y="94707"/>
                </a:lnTo>
                <a:close/>
              </a:path>
            </a:pathLst>
          </a:custGeom>
          <a:ln>
            <a:solidFill>
              <a:srgbClr val="4B90B5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pPr marL="176213" indent="-176213"/>
            <a:r>
              <a:rPr lang="fr-FR" sz="1200" dirty="0">
                <a:solidFill>
                  <a:srgbClr val="4B90B5"/>
                </a:solidFill>
              </a:rPr>
              <a:t>L’amélioration </a:t>
            </a:r>
            <a:r>
              <a:rPr lang="fr-FR" sz="1200" dirty="0" smtClean="0">
                <a:solidFill>
                  <a:srgbClr val="4B90B5"/>
                </a:solidFill>
              </a:rPr>
              <a:t>se fait sur le </a:t>
            </a:r>
            <a:r>
              <a:rPr lang="fr-FR" sz="1200" dirty="0" smtClean="0">
                <a:solidFill>
                  <a:srgbClr val="4B90B5"/>
                </a:solidFill>
              </a:rPr>
              <a:t>terrain, là où </a:t>
            </a:r>
            <a:r>
              <a:rPr lang="fr-FR" sz="1200" dirty="0" smtClean="0">
                <a:solidFill>
                  <a:srgbClr val="4B90B5"/>
                </a:solidFill>
              </a:rPr>
              <a:t>le déploiement de la stratégie  a eu </a:t>
            </a:r>
            <a:r>
              <a:rPr lang="fr-FR" sz="1200" dirty="0" smtClean="0">
                <a:solidFill>
                  <a:srgbClr val="4B90B5"/>
                </a:solidFill>
              </a:rPr>
              <a:t>lieu.</a:t>
            </a:r>
            <a:endParaRPr lang="fr-FR" sz="1200" dirty="0">
              <a:solidFill>
                <a:srgbClr val="4B90B5"/>
              </a:solidFill>
            </a:endParaRPr>
          </a:p>
        </p:txBody>
      </p:sp>
      <p:sp>
        <p:nvSpPr>
          <p:cNvPr id="19" name="Rectangle à coins arrondis 18"/>
          <p:cNvSpPr/>
          <p:nvPr/>
        </p:nvSpPr>
        <p:spPr>
          <a:xfrm>
            <a:off x="343289" y="1101614"/>
            <a:ext cx="9791333" cy="461010"/>
          </a:xfrm>
          <a:prstGeom prst="roundRect">
            <a:avLst/>
          </a:prstGeom>
          <a:solidFill>
            <a:srgbClr val="4B90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Améliorer sans cesse pour gagner en compétitivité</a:t>
            </a:r>
          </a:p>
        </p:txBody>
      </p:sp>
      <p:cxnSp>
        <p:nvCxnSpPr>
          <p:cNvPr id="21" name="Connecteur droit 20"/>
          <p:cNvCxnSpPr/>
          <p:nvPr/>
        </p:nvCxnSpPr>
        <p:spPr>
          <a:xfrm>
            <a:off x="343291" y="940777"/>
            <a:ext cx="9791333" cy="0"/>
          </a:xfrm>
          <a:prstGeom prst="line">
            <a:avLst/>
          </a:prstGeom>
          <a:solidFill>
            <a:srgbClr val="4B90B5"/>
          </a:solidFill>
          <a:ln w="28575">
            <a:solidFill>
              <a:srgbClr val="4B90B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26" name="ZoneTexte 25"/>
          <p:cNvSpPr txBox="1"/>
          <p:nvPr/>
        </p:nvSpPr>
        <p:spPr>
          <a:xfrm>
            <a:off x="343291" y="464820"/>
            <a:ext cx="30244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>
                <a:solidFill>
                  <a:srgbClr val="4B90B5"/>
                </a:solidFill>
              </a:rPr>
              <a:t>Fiche Pratique 8 : AMELIORER</a:t>
            </a:r>
          </a:p>
        </p:txBody>
      </p:sp>
      <p:pic>
        <p:nvPicPr>
          <p:cNvPr id="28" name="Image 27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5400000">
            <a:off x="1753429" y="2191847"/>
            <a:ext cx="1883382" cy="4617360"/>
          </a:xfrm>
          <a:prstGeom prst="rect">
            <a:avLst/>
          </a:prstGeom>
        </p:spPr>
      </p:pic>
      <p:pic>
        <p:nvPicPr>
          <p:cNvPr id="29" name="Image 1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350074" y="126254"/>
            <a:ext cx="1465160" cy="143637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408373" y="3256437"/>
            <a:ext cx="48037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/>
            <a:r>
              <a:rPr lang="fr-FR" sz="1200" dirty="0" smtClean="0">
                <a:solidFill>
                  <a:srgbClr val="4B90B5"/>
                </a:solidFill>
              </a:rPr>
              <a:t>A la fin de chaque cycle de </a:t>
            </a:r>
            <a:r>
              <a:rPr lang="fr-FR" sz="1200" dirty="0" smtClean="0">
                <a:solidFill>
                  <a:srgbClr val="4B90B5"/>
                </a:solidFill>
              </a:rPr>
              <a:t>déploiement, pour </a:t>
            </a:r>
            <a:r>
              <a:rPr lang="fr-FR" sz="1200" dirty="0" smtClean="0">
                <a:solidFill>
                  <a:srgbClr val="4B90B5"/>
                </a:solidFill>
              </a:rPr>
              <a:t>s’assurer du bon fonctionnement et de </a:t>
            </a:r>
            <a:r>
              <a:rPr lang="fr-FR" sz="1200" dirty="0" smtClean="0">
                <a:solidFill>
                  <a:srgbClr val="4B90B5"/>
                </a:solidFill>
              </a:rPr>
              <a:t>l’adhésion de l’équipe.</a:t>
            </a:r>
            <a:endParaRPr lang="fr-FR" sz="1200" dirty="0">
              <a:solidFill>
                <a:srgbClr val="4B90B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889473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orme libre 16"/>
          <p:cNvSpPr/>
          <p:nvPr/>
        </p:nvSpPr>
        <p:spPr>
          <a:xfrm>
            <a:off x="343291" y="1830086"/>
            <a:ext cx="1324356" cy="267462"/>
          </a:xfrm>
          <a:custGeom>
            <a:avLst/>
            <a:gdLst>
              <a:gd name="connsiteX0" fmla="*/ 76837 w 1324356"/>
              <a:gd name="connsiteY0" fmla="*/ 0 h 267462"/>
              <a:gd name="connsiteX1" fmla="*/ 1167509 w 1324356"/>
              <a:gd name="connsiteY1" fmla="*/ 0 h 267462"/>
              <a:gd name="connsiteX2" fmla="*/ 1244346 w 1324356"/>
              <a:gd name="connsiteY2" fmla="*/ 76837 h 267462"/>
              <a:gd name="connsiteX3" fmla="*/ 1244346 w 1324356"/>
              <a:gd name="connsiteY3" fmla="*/ 200872 h 267462"/>
              <a:gd name="connsiteX4" fmla="*/ 1248176 w 1324356"/>
              <a:gd name="connsiteY4" fmla="*/ 219839 h 267462"/>
              <a:gd name="connsiteX5" fmla="*/ 1319879 w 1324356"/>
              <a:gd name="connsiteY5" fmla="*/ 267367 h 267462"/>
              <a:gd name="connsiteX6" fmla="*/ 1324356 w 1324356"/>
              <a:gd name="connsiteY6" fmla="*/ 266463 h 267462"/>
              <a:gd name="connsiteX7" fmla="*/ 1324356 w 1324356"/>
              <a:gd name="connsiteY7" fmla="*/ 267461 h 267462"/>
              <a:gd name="connsiteX8" fmla="*/ 1244346 w 1324356"/>
              <a:gd name="connsiteY8" fmla="*/ 267461 h 267462"/>
              <a:gd name="connsiteX9" fmla="*/ 1244346 w 1324356"/>
              <a:gd name="connsiteY9" fmla="*/ 267462 h 267462"/>
              <a:gd name="connsiteX10" fmla="*/ 0 w 1324356"/>
              <a:gd name="connsiteY10" fmla="*/ 267462 h 267462"/>
              <a:gd name="connsiteX11" fmla="*/ 0 w 1324356"/>
              <a:gd name="connsiteY11" fmla="*/ 76837 h 267462"/>
              <a:gd name="connsiteX12" fmla="*/ 76837 w 1324356"/>
              <a:gd name="connsiteY12" fmla="*/ 0 h 2674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324356" h="267462">
                <a:moveTo>
                  <a:pt x="76837" y="0"/>
                </a:moveTo>
                <a:lnTo>
                  <a:pt x="1167509" y="0"/>
                </a:lnTo>
                <a:cubicBezTo>
                  <a:pt x="1209945" y="0"/>
                  <a:pt x="1244346" y="34401"/>
                  <a:pt x="1244346" y="76837"/>
                </a:cubicBezTo>
                <a:lnTo>
                  <a:pt x="1244346" y="200872"/>
                </a:lnTo>
                <a:lnTo>
                  <a:pt x="1248176" y="219839"/>
                </a:lnTo>
                <a:cubicBezTo>
                  <a:pt x="1259989" y="247769"/>
                  <a:pt x="1287646" y="267367"/>
                  <a:pt x="1319879" y="267367"/>
                </a:cubicBezTo>
                <a:lnTo>
                  <a:pt x="1324356" y="266463"/>
                </a:lnTo>
                <a:lnTo>
                  <a:pt x="1324356" y="267461"/>
                </a:lnTo>
                <a:lnTo>
                  <a:pt x="1244346" y="267461"/>
                </a:lnTo>
                <a:lnTo>
                  <a:pt x="1244346" y="267462"/>
                </a:lnTo>
                <a:lnTo>
                  <a:pt x="0" y="267462"/>
                </a:lnTo>
                <a:lnTo>
                  <a:pt x="0" y="76837"/>
                </a:lnTo>
                <a:cubicBezTo>
                  <a:pt x="0" y="34401"/>
                  <a:pt x="34401" y="0"/>
                  <a:pt x="76837" y="0"/>
                </a:cubicBezTo>
                <a:close/>
              </a:path>
            </a:pathLst>
          </a:custGeom>
          <a:solidFill>
            <a:srgbClr val="4B90B5"/>
          </a:solidFill>
          <a:ln>
            <a:solidFill>
              <a:srgbClr val="4B90B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/>
              <a:t>Comment ?</a:t>
            </a:r>
          </a:p>
        </p:txBody>
      </p:sp>
      <p:sp>
        <p:nvSpPr>
          <p:cNvPr id="22" name="Forme libre 21"/>
          <p:cNvSpPr/>
          <p:nvPr/>
        </p:nvSpPr>
        <p:spPr>
          <a:xfrm>
            <a:off x="343289" y="3180064"/>
            <a:ext cx="4868792" cy="2025444"/>
          </a:xfrm>
          <a:custGeom>
            <a:avLst/>
            <a:gdLst>
              <a:gd name="connsiteX0" fmla="*/ 0 w 4868792"/>
              <a:gd name="connsiteY0" fmla="*/ 0 h 2025444"/>
              <a:gd name="connsiteX1" fmla="*/ 408551 w 4868792"/>
              <a:gd name="connsiteY1" fmla="*/ 0 h 2025444"/>
              <a:gd name="connsiteX2" fmla="*/ 408551 w 4868792"/>
              <a:gd name="connsiteY2" fmla="*/ 1 h 2025444"/>
              <a:gd name="connsiteX3" fmla="*/ 4750911 w 4868792"/>
              <a:gd name="connsiteY3" fmla="*/ 1 h 2025444"/>
              <a:gd name="connsiteX4" fmla="*/ 4868792 w 4868792"/>
              <a:gd name="connsiteY4" fmla="*/ 117882 h 2025444"/>
              <a:gd name="connsiteX5" fmla="*/ 4868792 w 4868792"/>
              <a:gd name="connsiteY5" fmla="*/ 1907563 h 2025444"/>
              <a:gd name="connsiteX6" fmla="*/ 4750911 w 4868792"/>
              <a:gd name="connsiteY6" fmla="*/ 2025444 h 2025444"/>
              <a:gd name="connsiteX7" fmla="*/ 117881 w 4868792"/>
              <a:gd name="connsiteY7" fmla="*/ 2025444 h 2025444"/>
              <a:gd name="connsiteX8" fmla="*/ 0 w 4868792"/>
              <a:gd name="connsiteY8" fmla="*/ 1907563 h 2025444"/>
              <a:gd name="connsiteX9" fmla="*/ 0 w 4868792"/>
              <a:gd name="connsiteY9" fmla="*/ 318564 h 2025444"/>
              <a:gd name="connsiteX10" fmla="*/ 0 w 4868792"/>
              <a:gd name="connsiteY10" fmla="*/ 117882 h 20254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4868792" h="2025444">
                <a:moveTo>
                  <a:pt x="0" y="0"/>
                </a:moveTo>
                <a:lnTo>
                  <a:pt x="408551" y="0"/>
                </a:lnTo>
                <a:lnTo>
                  <a:pt x="408551" y="1"/>
                </a:lnTo>
                <a:lnTo>
                  <a:pt x="4750911" y="1"/>
                </a:lnTo>
                <a:cubicBezTo>
                  <a:pt x="4816015" y="1"/>
                  <a:pt x="4868792" y="52778"/>
                  <a:pt x="4868792" y="117882"/>
                </a:cubicBezTo>
                <a:lnTo>
                  <a:pt x="4868792" y="1907563"/>
                </a:lnTo>
                <a:cubicBezTo>
                  <a:pt x="4868792" y="1972667"/>
                  <a:pt x="4816015" y="2025444"/>
                  <a:pt x="4750911" y="2025444"/>
                </a:cubicBezTo>
                <a:lnTo>
                  <a:pt x="117881" y="2025444"/>
                </a:lnTo>
                <a:cubicBezTo>
                  <a:pt x="52777" y="2025444"/>
                  <a:pt x="0" y="1972667"/>
                  <a:pt x="0" y="1907563"/>
                </a:cubicBezTo>
                <a:lnTo>
                  <a:pt x="0" y="318564"/>
                </a:lnTo>
                <a:lnTo>
                  <a:pt x="0" y="117882"/>
                </a:lnTo>
                <a:close/>
              </a:path>
            </a:pathLst>
          </a:custGeom>
          <a:ln>
            <a:solidFill>
              <a:srgbClr val="4B90B5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fr-FR" sz="1200">
              <a:solidFill>
                <a:srgbClr val="4B90B5"/>
              </a:solidFill>
            </a:endParaRPr>
          </a:p>
        </p:txBody>
      </p:sp>
      <p:sp>
        <p:nvSpPr>
          <p:cNvPr id="33" name="Forme libre 32"/>
          <p:cNvSpPr/>
          <p:nvPr/>
        </p:nvSpPr>
        <p:spPr>
          <a:xfrm>
            <a:off x="343289" y="2097546"/>
            <a:ext cx="4868792" cy="4275814"/>
          </a:xfrm>
          <a:custGeom>
            <a:avLst/>
            <a:gdLst>
              <a:gd name="connsiteX0" fmla="*/ 0 w 4868792"/>
              <a:gd name="connsiteY0" fmla="*/ 0 h 4275814"/>
              <a:gd name="connsiteX1" fmla="*/ 116730 w 4868792"/>
              <a:gd name="connsiteY1" fmla="*/ 0 h 4275814"/>
              <a:gd name="connsiteX2" fmla="*/ 914400 w 4868792"/>
              <a:gd name="connsiteY2" fmla="*/ 0 h 4275814"/>
              <a:gd name="connsiteX3" fmla="*/ 4752062 w 4868792"/>
              <a:gd name="connsiteY3" fmla="*/ 0 h 4275814"/>
              <a:gd name="connsiteX4" fmla="*/ 4868792 w 4868792"/>
              <a:gd name="connsiteY4" fmla="*/ 116730 h 4275814"/>
              <a:gd name="connsiteX5" fmla="*/ 4868792 w 4868792"/>
              <a:gd name="connsiteY5" fmla="*/ 4159084 h 4275814"/>
              <a:gd name="connsiteX6" fmla="*/ 4752062 w 4868792"/>
              <a:gd name="connsiteY6" fmla="*/ 4275814 h 4275814"/>
              <a:gd name="connsiteX7" fmla="*/ 116730 w 4868792"/>
              <a:gd name="connsiteY7" fmla="*/ 4275814 h 4275814"/>
              <a:gd name="connsiteX8" fmla="*/ 0 w 4868792"/>
              <a:gd name="connsiteY8" fmla="*/ 4159084 h 4275814"/>
              <a:gd name="connsiteX9" fmla="*/ 0 w 4868792"/>
              <a:gd name="connsiteY9" fmla="*/ 914400 h 4275814"/>
              <a:gd name="connsiteX10" fmla="*/ 0 w 4868792"/>
              <a:gd name="connsiteY10" fmla="*/ 116730 h 42758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4868792" h="4275814">
                <a:moveTo>
                  <a:pt x="0" y="0"/>
                </a:moveTo>
                <a:lnTo>
                  <a:pt x="116730" y="0"/>
                </a:lnTo>
                <a:lnTo>
                  <a:pt x="914400" y="0"/>
                </a:lnTo>
                <a:lnTo>
                  <a:pt x="4752062" y="0"/>
                </a:lnTo>
                <a:cubicBezTo>
                  <a:pt x="4816530" y="0"/>
                  <a:pt x="4868792" y="52262"/>
                  <a:pt x="4868792" y="116730"/>
                </a:cubicBezTo>
                <a:lnTo>
                  <a:pt x="4868792" y="4159084"/>
                </a:lnTo>
                <a:cubicBezTo>
                  <a:pt x="4868792" y="4223552"/>
                  <a:pt x="4816530" y="4275814"/>
                  <a:pt x="4752062" y="4275814"/>
                </a:cubicBezTo>
                <a:lnTo>
                  <a:pt x="116730" y="4275814"/>
                </a:lnTo>
                <a:cubicBezTo>
                  <a:pt x="52262" y="4275814"/>
                  <a:pt x="0" y="4223552"/>
                  <a:pt x="0" y="4159084"/>
                </a:cubicBezTo>
                <a:lnTo>
                  <a:pt x="0" y="914400"/>
                </a:lnTo>
                <a:lnTo>
                  <a:pt x="0" y="116730"/>
                </a:lnTo>
                <a:close/>
              </a:path>
            </a:pathLst>
          </a:custGeom>
          <a:ln>
            <a:solidFill>
              <a:srgbClr val="4B90B5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t">
            <a:noAutofit/>
          </a:bodyPr>
          <a:lstStyle/>
          <a:p>
            <a:pPr marL="285750" indent="-285750"/>
            <a:r>
              <a:rPr lang="fr-FR" sz="1200" dirty="0" smtClean="0">
                <a:solidFill>
                  <a:srgbClr val="4B90B5"/>
                </a:solidFill>
              </a:rPr>
              <a:t>Retour d’expérience du management </a:t>
            </a:r>
            <a:r>
              <a:rPr lang="fr-FR" sz="1200" dirty="0" smtClean="0">
                <a:solidFill>
                  <a:srgbClr val="4B90B5"/>
                </a:solidFill>
              </a:rPr>
              <a:t>de proximité </a:t>
            </a:r>
            <a:r>
              <a:rPr lang="fr-FR" sz="1200" dirty="0" smtClean="0">
                <a:solidFill>
                  <a:srgbClr val="4B90B5"/>
                </a:solidFill>
              </a:rPr>
              <a:t>et des </a:t>
            </a:r>
            <a:r>
              <a:rPr lang="fr-FR" sz="1200" dirty="0" smtClean="0">
                <a:solidFill>
                  <a:srgbClr val="4B90B5"/>
                </a:solidFill>
              </a:rPr>
              <a:t>équipes sur les aspects positifs et négatifs du déploiement. Votre rôle est </a:t>
            </a:r>
            <a:r>
              <a:rPr lang="fr-FR" sz="1200" dirty="0" smtClean="0">
                <a:solidFill>
                  <a:srgbClr val="4B90B5"/>
                </a:solidFill>
              </a:rPr>
              <a:t>celui </a:t>
            </a:r>
            <a:r>
              <a:rPr lang="fr-FR" sz="1200" dirty="0" smtClean="0">
                <a:solidFill>
                  <a:srgbClr val="4B90B5"/>
                </a:solidFill>
              </a:rPr>
              <a:t>de facilitateur de la </a:t>
            </a:r>
            <a:r>
              <a:rPr lang="fr-FR" sz="1200" dirty="0" smtClean="0">
                <a:solidFill>
                  <a:srgbClr val="4B90B5"/>
                </a:solidFill>
              </a:rPr>
              <a:t>démarche.</a:t>
            </a:r>
            <a:endParaRPr lang="fr-FR" sz="1200" dirty="0">
              <a:solidFill>
                <a:srgbClr val="4B90B5"/>
              </a:solidFill>
            </a:endParaRPr>
          </a:p>
          <a:p>
            <a:pPr marL="285750" indent="-285750">
              <a:buFont typeface="+mj-lt"/>
              <a:buAutoNum type="arabicPeriod"/>
            </a:pPr>
            <a:endParaRPr lang="fr-FR" sz="1200" dirty="0">
              <a:solidFill>
                <a:srgbClr val="4B90B5"/>
              </a:solidFill>
            </a:endParaRPr>
          </a:p>
          <a:p>
            <a:pPr marL="285750" indent="-285750"/>
            <a:r>
              <a:rPr lang="fr-FR" sz="1200" dirty="0" smtClean="0">
                <a:solidFill>
                  <a:srgbClr val="4B90B5"/>
                </a:solidFill>
              </a:rPr>
              <a:t>Développer la liste des  améliorations </a:t>
            </a:r>
            <a:r>
              <a:rPr lang="fr-FR" sz="1200" dirty="0" smtClean="0">
                <a:solidFill>
                  <a:srgbClr val="4B90B5"/>
                </a:solidFill>
              </a:rPr>
              <a:t>et des corrections </a:t>
            </a:r>
            <a:r>
              <a:rPr lang="fr-FR" sz="1200" dirty="0" smtClean="0">
                <a:solidFill>
                  <a:srgbClr val="4B90B5"/>
                </a:solidFill>
              </a:rPr>
              <a:t>nécessaires  </a:t>
            </a:r>
            <a:r>
              <a:rPr lang="fr-FR" sz="1200" dirty="0">
                <a:solidFill>
                  <a:srgbClr val="4B90B5"/>
                </a:solidFill>
              </a:rPr>
              <a:t>à</a:t>
            </a:r>
            <a:r>
              <a:rPr lang="fr-FR" sz="1200" dirty="0" smtClean="0">
                <a:solidFill>
                  <a:srgbClr val="4B90B5"/>
                </a:solidFill>
              </a:rPr>
              <a:t> apporter </a:t>
            </a:r>
            <a:r>
              <a:rPr lang="fr-FR" sz="1200" dirty="0" smtClean="0">
                <a:solidFill>
                  <a:srgbClr val="4B90B5"/>
                </a:solidFill>
              </a:rPr>
              <a:t>à </a:t>
            </a:r>
            <a:r>
              <a:rPr lang="fr-FR" sz="1200" dirty="0" smtClean="0">
                <a:solidFill>
                  <a:srgbClr val="4B90B5"/>
                </a:solidFill>
              </a:rPr>
              <a:t>la </a:t>
            </a:r>
            <a:r>
              <a:rPr lang="fr-FR" sz="1200" dirty="0" smtClean="0">
                <a:solidFill>
                  <a:srgbClr val="4B90B5"/>
                </a:solidFill>
              </a:rPr>
              <a:t>transformation.</a:t>
            </a:r>
            <a:endParaRPr lang="fr-FR" sz="1200" dirty="0" smtClean="0">
              <a:solidFill>
                <a:srgbClr val="4B90B5"/>
              </a:solidFill>
            </a:endParaRPr>
          </a:p>
          <a:p>
            <a:pPr marL="285750" indent="-285750">
              <a:buFont typeface="+mj-lt"/>
              <a:buAutoNum type="arabicPeriod"/>
            </a:pPr>
            <a:endParaRPr lang="fr-FR" sz="1200" dirty="0">
              <a:solidFill>
                <a:srgbClr val="4B90B5"/>
              </a:solidFill>
            </a:endParaRPr>
          </a:p>
          <a:p>
            <a:pPr marL="285750" indent="-285750"/>
            <a:r>
              <a:rPr lang="fr-FR" sz="1200" dirty="0" smtClean="0">
                <a:solidFill>
                  <a:srgbClr val="4B90B5"/>
                </a:solidFill>
              </a:rPr>
              <a:t>Mesurer le </a:t>
            </a:r>
            <a:r>
              <a:rPr lang="fr-FR" sz="1200" dirty="0">
                <a:solidFill>
                  <a:srgbClr val="4B90B5"/>
                </a:solidFill>
              </a:rPr>
              <a:t>niveau d’adhésion </a:t>
            </a:r>
            <a:r>
              <a:rPr lang="fr-FR" sz="1200" dirty="0" smtClean="0">
                <a:solidFill>
                  <a:srgbClr val="4B90B5"/>
                </a:solidFill>
              </a:rPr>
              <a:t>et de </a:t>
            </a:r>
            <a:r>
              <a:rPr lang="fr-FR" sz="1200" dirty="0" smtClean="0">
                <a:solidFill>
                  <a:srgbClr val="4B90B5"/>
                </a:solidFill>
              </a:rPr>
              <a:t>satisfaction, </a:t>
            </a:r>
            <a:r>
              <a:rPr lang="fr-FR" sz="1200" dirty="0" smtClean="0">
                <a:solidFill>
                  <a:srgbClr val="4B90B5"/>
                </a:solidFill>
              </a:rPr>
              <a:t>au travers des discussions ou </a:t>
            </a:r>
            <a:r>
              <a:rPr lang="fr-FR" sz="1200" dirty="0" smtClean="0">
                <a:solidFill>
                  <a:srgbClr val="4B90B5"/>
                </a:solidFill>
              </a:rPr>
              <a:t>d’une </a:t>
            </a:r>
            <a:r>
              <a:rPr lang="fr-FR" sz="1200" dirty="0" smtClean="0">
                <a:solidFill>
                  <a:srgbClr val="4B90B5"/>
                </a:solidFill>
              </a:rPr>
              <a:t>enquête </a:t>
            </a:r>
            <a:r>
              <a:rPr lang="fr-FR" sz="1200" dirty="0" smtClean="0">
                <a:solidFill>
                  <a:srgbClr val="4B90B5"/>
                </a:solidFill>
              </a:rPr>
              <a:t>d’opinion.</a:t>
            </a:r>
            <a:endParaRPr lang="fr-FR" sz="1200" dirty="0">
              <a:solidFill>
                <a:srgbClr val="4B90B5"/>
              </a:solidFill>
            </a:endParaRPr>
          </a:p>
          <a:p>
            <a:pPr marL="285750" indent="-285750">
              <a:buFont typeface="+mj-lt"/>
              <a:buAutoNum type="arabicPeriod"/>
            </a:pPr>
            <a:endParaRPr lang="fr-FR" sz="1200" dirty="0">
              <a:solidFill>
                <a:srgbClr val="4B90B5"/>
              </a:solidFill>
            </a:endParaRPr>
          </a:p>
          <a:p>
            <a:pPr marL="285750" indent="-285750"/>
            <a:r>
              <a:rPr lang="fr-FR" sz="1200" dirty="0" smtClean="0">
                <a:solidFill>
                  <a:srgbClr val="4B90B5"/>
                </a:solidFill>
              </a:rPr>
              <a:t>Etablir un plan de mise en </a:t>
            </a:r>
            <a:r>
              <a:rPr lang="fr-FR" sz="1200" dirty="0" smtClean="0">
                <a:solidFill>
                  <a:srgbClr val="4B90B5"/>
                </a:solidFill>
              </a:rPr>
              <a:t>place.</a:t>
            </a:r>
            <a:endParaRPr lang="fr-FR" sz="1200" dirty="0" smtClean="0">
              <a:solidFill>
                <a:srgbClr val="4B90B5"/>
              </a:solidFill>
            </a:endParaRPr>
          </a:p>
          <a:p>
            <a:pPr marL="285750" indent="-285750">
              <a:buFont typeface="+mj-lt"/>
              <a:buAutoNum type="arabicPeriod"/>
            </a:pPr>
            <a:endParaRPr lang="fr-FR" sz="1200" dirty="0">
              <a:solidFill>
                <a:srgbClr val="4B90B5"/>
              </a:solidFill>
            </a:endParaRPr>
          </a:p>
          <a:p>
            <a:pPr marL="285750" indent="-285750"/>
            <a:r>
              <a:rPr lang="fr-FR" sz="1200" dirty="0" smtClean="0">
                <a:solidFill>
                  <a:srgbClr val="4B90B5"/>
                </a:solidFill>
              </a:rPr>
              <a:t>Montrer que l’on peut progresser sans cesse au travers </a:t>
            </a:r>
            <a:r>
              <a:rPr lang="fr-FR" sz="1200" dirty="0">
                <a:solidFill>
                  <a:srgbClr val="4B90B5"/>
                </a:solidFill>
              </a:rPr>
              <a:t>des démarches d’amélioration </a:t>
            </a:r>
            <a:r>
              <a:rPr lang="fr-FR" sz="1200" dirty="0" smtClean="0">
                <a:solidFill>
                  <a:srgbClr val="4B90B5"/>
                </a:solidFill>
              </a:rPr>
              <a:t>continue.</a:t>
            </a:r>
            <a:endParaRPr lang="fr-FR" sz="1200" dirty="0">
              <a:solidFill>
                <a:srgbClr val="4B90B5"/>
              </a:solidFill>
            </a:endParaRPr>
          </a:p>
          <a:p>
            <a:pPr marL="285750" indent="-285750">
              <a:buFont typeface="+mj-lt"/>
              <a:buAutoNum type="arabicPeriod"/>
            </a:pPr>
            <a:endParaRPr lang="fr-FR" sz="1200" dirty="0">
              <a:solidFill>
                <a:srgbClr val="4B90B5"/>
              </a:solidFill>
            </a:endParaRPr>
          </a:p>
          <a:p>
            <a:pPr marL="285750" indent="-285750">
              <a:buFont typeface="+mj-lt"/>
              <a:buAutoNum type="arabicPeriod"/>
            </a:pPr>
            <a:endParaRPr lang="fr-FR" sz="1200" dirty="0">
              <a:solidFill>
                <a:srgbClr val="4B90B5"/>
              </a:solidFill>
            </a:endParaRPr>
          </a:p>
          <a:p>
            <a:r>
              <a:rPr lang="fr-FR" sz="1200" b="1" dirty="0">
                <a:solidFill>
                  <a:srgbClr val="4B90B5"/>
                </a:solidFill>
              </a:rPr>
              <a:t>ETAPE </a:t>
            </a:r>
            <a:r>
              <a:rPr lang="fr-FR" sz="1200" b="1" dirty="0" smtClean="0">
                <a:solidFill>
                  <a:srgbClr val="4B90B5"/>
                </a:solidFill>
              </a:rPr>
              <a:t>2 </a:t>
            </a:r>
            <a:r>
              <a:rPr lang="fr-FR" sz="1200" b="1" dirty="0">
                <a:solidFill>
                  <a:srgbClr val="4B90B5"/>
                </a:solidFill>
              </a:rPr>
              <a:t>CYCLE SUIVANT</a:t>
            </a:r>
            <a:br>
              <a:rPr lang="fr-FR" sz="1200" b="1" dirty="0">
                <a:solidFill>
                  <a:srgbClr val="4B90B5"/>
                </a:solidFill>
              </a:rPr>
            </a:br>
            <a:endParaRPr lang="fr-FR" sz="1200" b="1" dirty="0">
              <a:solidFill>
                <a:srgbClr val="4B90B5"/>
              </a:solidFill>
            </a:endParaRPr>
          </a:p>
          <a:p>
            <a:pPr marL="285750" indent="-285750"/>
            <a:r>
              <a:rPr lang="fr-FR" sz="1200" dirty="0">
                <a:solidFill>
                  <a:srgbClr val="4B90B5"/>
                </a:solidFill>
              </a:rPr>
              <a:t>Réutiliser </a:t>
            </a:r>
            <a:r>
              <a:rPr lang="fr-FR" sz="1200" dirty="0" smtClean="0">
                <a:solidFill>
                  <a:srgbClr val="4B90B5"/>
                </a:solidFill>
              </a:rPr>
              <a:t>les résultats de l’</a:t>
            </a:r>
            <a:r>
              <a:rPr lang="fr-FR" sz="1200" dirty="0">
                <a:solidFill>
                  <a:srgbClr val="4B90B5"/>
                </a:solidFill>
              </a:rPr>
              <a:t> é</a:t>
            </a:r>
            <a:r>
              <a:rPr lang="fr-FR" sz="1200" dirty="0" smtClean="0">
                <a:solidFill>
                  <a:srgbClr val="4B90B5"/>
                </a:solidFill>
              </a:rPr>
              <a:t>tape 2 de </a:t>
            </a:r>
            <a:r>
              <a:rPr lang="fr-FR" sz="1200" dirty="0" smtClean="0">
                <a:solidFill>
                  <a:srgbClr val="4B90B5"/>
                </a:solidFill>
              </a:rPr>
              <a:t>C</a:t>
            </a:r>
            <a:r>
              <a:rPr lang="fr-FR" sz="1200" dirty="0" smtClean="0">
                <a:solidFill>
                  <a:srgbClr val="4B90B5"/>
                </a:solidFill>
              </a:rPr>
              <a:t>oaching .</a:t>
            </a:r>
            <a:r>
              <a:rPr lang="fr-FR" sz="1200" dirty="0">
                <a:solidFill>
                  <a:srgbClr val="4B90B5"/>
                </a:solidFill>
              </a:rPr>
              <a:t/>
            </a:r>
            <a:br>
              <a:rPr lang="fr-FR" sz="1200" dirty="0">
                <a:solidFill>
                  <a:srgbClr val="4B90B5"/>
                </a:solidFill>
              </a:rPr>
            </a:br>
            <a:endParaRPr lang="fr-FR" sz="1200" dirty="0">
              <a:solidFill>
                <a:srgbClr val="4B90B5"/>
              </a:solidFill>
            </a:endParaRPr>
          </a:p>
          <a:p>
            <a:pPr marL="285750" indent="-285750"/>
            <a:r>
              <a:rPr lang="fr-FR" sz="1200" dirty="0">
                <a:solidFill>
                  <a:srgbClr val="4B90B5"/>
                </a:solidFill>
              </a:rPr>
              <a:t>Mesurer les  nouvelles opportunités et </a:t>
            </a:r>
            <a:r>
              <a:rPr lang="fr-FR" sz="1200" dirty="0" smtClean="0">
                <a:solidFill>
                  <a:srgbClr val="4B90B5"/>
                </a:solidFill>
              </a:rPr>
              <a:t>les difficultés </a:t>
            </a:r>
            <a:r>
              <a:rPr lang="fr-FR" sz="1200" dirty="0">
                <a:solidFill>
                  <a:srgbClr val="4B90B5"/>
                </a:solidFill>
              </a:rPr>
              <a:t>à </a:t>
            </a:r>
            <a:r>
              <a:rPr lang="fr-FR" sz="1200" dirty="0" smtClean="0">
                <a:solidFill>
                  <a:srgbClr val="4B90B5"/>
                </a:solidFill>
              </a:rPr>
              <a:t>prendre </a:t>
            </a:r>
            <a:r>
              <a:rPr lang="fr-FR" sz="1200" dirty="0">
                <a:solidFill>
                  <a:srgbClr val="4B90B5"/>
                </a:solidFill>
              </a:rPr>
              <a:t>en compte</a:t>
            </a:r>
            <a:r>
              <a:rPr lang="fr-FR" sz="1200" dirty="0" smtClean="0">
                <a:solidFill>
                  <a:srgbClr val="4B90B5"/>
                </a:solidFill>
              </a:rPr>
              <a:t>  dans les  équipes de management de </a:t>
            </a:r>
            <a:r>
              <a:rPr lang="fr-FR" sz="1200" dirty="0" smtClean="0">
                <a:solidFill>
                  <a:srgbClr val="4B90B5"/>
                </a:solidFill>
              </a:rPr>
              <a:t>proximité, </a:t>
            </a:r>
            <a:r>
              <a:rPr lang="fr-FR" sz="1200" dirty="0" smtClean="0">
                <a:solidFill>
                  <a:srgbClr val="4B90B5"/>
                </a:solidFill>
              </a:rPr>
              <a:t>lors </a:t>
            </a:r>
            <a:r>
              <a:rPr lang="fr-FR" sz="1200" dirty="0">
                <a:solidFill>
                  <a:srgbClr val="4B90B5"/>
                </a:solidFill>
              </a:rPr>
              <a:t>de la </a:t>
            </a:r>
            <a:r>
              <a:rPr lang="fr-FR" sz="1200" dirty="0" smtClean="0">
                <a:solidFill>
                  <a:srgbClr val="4B90B5"/>
                </a:solidFill>
              </a:rPr>
              <a:t>2</a:t>
            </a:r>
            <a:r>
              <a:rPr lang="fr-FR" sz="1200" baseline="30000" dirty="0" smtClean="0">
                <a:solidFill>
                  <a:srgbClr val="4B90B5"/>
                </a:solidFill>
              </a:rPr>
              <a:t>e</a:t>
            </a:r>
            <a:r>
              <a:rPr lang="fr-FR" sz="1200" dirty="0" smtClean="0">
                <a:solidFill>
                  <a:srgbClr val="4B90B5"/>
                </a:solidFill>
              </a:rPr>
              <a:t> vague </a:t>
            </a:r>
            <a:r>
              <a:rPr lang="fr-FR" sz="1200" dirty="0">
                <a:solidFill>
                  <a:srgbClr val="4B90B5"/>
                </a:solidFill>
              </a:rPr>
              <a:t>de </a:t>
            </a:r>
            <a:r>
              <a:rPr lang="fr-FR" sz="1200" dirty="0" smtClean="0">
                <a:solidFill>
                  <a:srgbClr val="4B90B5"/>
                </a:solidFill>
              </a:rPr>
              <a:t>transformation.</a:t>
            </a:r>
            <a:endParaRPr lang="fr-FR" sz="1200" dirty="0">
              <a:solidFill>
                <a:srgbClr val="4B90B5"/>
              </a:solidFill>
            </a:endParaRPr>
          </a:p>
          <a:p>
            <a:endParaRPr lang="fr-FR" sz="1200" dirty="0">
              <a:solidFill>
                <a:srgbClr val="4B90B5"/>
              </a:solidFill>
            </a:endParaRPr>
          </a:p>
          <a:p>
            <a:pPr marL="285750" indent="-285750">
              <a:buFont typeface="+mj-lt"/>
              <a:buAutoNum type="arabicPeriod"/>
            </a:pPr>
            <a:endParaRPr lang="fr-FR" sz="1200" dirty="0">
              <a:solidFill>
                <a:srgbClr val="4B90B5"/>
              </a:solidFill>
            </a:endParaRPr>
          </a:p>
        </p:txBody>
      </p:sp>
      <p:sp>
        <p:nvSpPr>
          <p:cNvPr id="25" name="Rectangle à coins arrondis 24"/>
          <p:cNvSpPr/>
          <p:nvPr/>
        </p:nvSpPr>
        <p:spPr>
          <a:xfrm>
            <a:off x="6286501" y="2125891"/>
            <a:ext cx="5627266" cy="1008000"/>
          </a:xfrm>
          <a:prstGeom prst="roundRect">
            <a:avLst>
              <a:gd name="adj" fmla="val 10679"/>
            </a:avLst>
          </a:prstGeom>
          <a:ln>
            <a:solidFill>
              <a:srgbClr val="4B90B5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fr-FR" sz="1200">
              <a:solidFill>
                <a:srgbClr val="4B90B5"/>
              </a:solidFill>
            </a:endParaRPr>
          </a:p>
        </p:txBody>
      </p:sp>
      <p:sp>
        <p:nvSpPr>
          <p:cNvPr id="29" name="Pentagone 28"/>
          <p:cNvSpPr/>
          <p:nvPr/>
        </p:nvSpPr>
        <p:spPr>
          <a:xfrm>
            <a:off x="5405889" y="2125891"/>
            <a:ext cx="802711" cy="1008000"/>
          </a:xfrm>
          <a:prstGeom prst="homePlate">
            <a:avLst>
              <a:gd name="adj" fmla="val 23171"/>
            </a:avLst>
          </a:prstGeom>
          <a:solidFill>
            <a:srgbClr val="4B90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lvl="0" algn="ctr"/>
            <a:r>
              <a:rPr lang="fr-FR" sz="1200" dirty="0" smtClean="0">
                <a:solidFill>
                  <a:prstClr val="white"/>
                </a:solidFill>
              </a:rPr>
              <a:t>Liste des sujets </a:t>
            </a:r>
            <a:r>
              <a:rPr lang="fr-FR" sz="1200" dirty="0"/>
              <a:t>à</a:t>
            </a:r>
            <a:r>
              <a:rPr lang="fr-FR" sz="1200" dirty="0" smtClean="0">
                <a:solidFill>
                  <a:prstClr val="white"/>
                </a:solidFill>
              </a:rPr>
              <a:t> traiter</a:t>
            </a:r>
            <a:endParaRPr lang="fr-FR" sz="1200" dirty="0">
              <a:solidFill>
                <a:schemeClr val="bg1"/>
              </a:solidFill>
            </a:endParaRPr>
          </a:p>
        </p:txBody>
      </p:sp>
      <p:sp>
        <p:nvSpPr>
          <p:cNvPr id="16" name="Rectangle à coins arrondis 15"/>
          <p:cNvSpPr/>
          <p:nvPr/>
        </p:nvSpPr>
        <p:spPr>
          <a:xfrm>
            <a:off x="6286501" y="4285537"/>
            <a:ext cx="5627266" cy="1008000"/>
          </a:xfrm>
          <a:prstGeom prst="roundRect">
            <a:avLst>
              <a:gd name="adj" fmla="val 10679"/>
            </a:avLst>
          </a:prstGeom>
          <a:ln>
            <a:solidFill>
              <a:srgbClr val="4B90B5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fr-FR" sz="1200">
              <a:solidFill>
                <a:srgbClr val="4B90B5"/>
              </a:solidFill>
            </a:endParaRPr>
          </a:p>
        </p:txBody>
      </p:sp>
      <p:sp>
        <p:nvSpPr>
          <p:cNvPr id="18" name="Pentagone 17"/>
          <p:cNvSpPr/>
          <p:nvPr/>
        </p:nvSpPr>
        <p:spPr>
          <a:xfrm>
            <a:off x="5405889" y="4285537"/>
            <a:ext cx="802711" cy="1008000"/>
          </a:xfrm>
          <a:prstGeom prst="homePlate">
            <a:avLst>
              <a:gd name="adj" fmla="val 23171"/>
            </a:avLst>
          </a:prstGeom>
          <a:solidFill>
            <a:srgbClr val="4B90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lvl="0" algn="ctr"/>
            <a:r>
              <a:rPr lang="fr-FR" sz="1200" dirty="0" smtClean="0">
                <a:solidFill>
                  <a:prstClr val="white"/>
                </a:solidFill>
              </a:rPr>
              <a:t>Niveau d’adh</a:t>
            </a:r>
            <a:r>
              <a:rPr lang="fr-FR" sz="1200" dirty="0">
                <a:solidFill>
                  <a:schemeClr val="bg1"/>
                </a:solidFill>
              </a:rPr>
              <a:t>é</a:t>
            </a:r>
            <a:r>
              <a:rPr lang="fr-FR" sz="1200" dirty="0" smtClean="0">
                <a:solidFill>
                  <a:prstClr val="white"/>
                </a:solidFill>
              </a:rPr>
              <a:t>sion au nouveau processus</a:t>
            </a:r>
            <a:endParaRPr lang="fr-FR" sz="1200" dirty="0">
              <a:solidFill>
                <a:prstClr val="white"/>
              </a:solidFill>
            </a:endParaRPr>
          </a:p>
        </p:txBody>
      </p:sp>
      <p:sp>
        <p:nvSpPr>
          <p:cNvPr id="24" name="Rectangle à coins arrondis 23"/>
          <p:cNvSpPr/>
          <p:nvPr/>
        </p:nvSpPr>
        <p:spPr>
          <a:xfrm>
            <a:off x="6286501" y="3205714"/>
            <a:ext cx="5627266" cy="1008000"/>
          </a:xfrm>
          <a:prstGeom prst="roundRect">
            <a:avLst>
              <a:gd name="adj" fmla="val 10679"/>
            </a:avLst>
          </a:prstGeom>
          <a:ln>
            <a:solidFill>
              <a:srgbClr val="4B90B5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fr-FR" sz="1200">
              <a:solidFill>
                <a:srgbClr val="4B90B5"/>
              </a:solidFill>
            </a:endParaRPr>
          </a:p>
        </p:txBody>
      </p:sp>
      <p:sp>
        <p:nvSpPr>
          <p:cNvPr id="26" name="Pentagone 25"/>
          <p:cNvSpPr/>
          <p:nvPr/>
        </p:nvSpPr>
        <p:spPr>
          <a:xfrm>
            <a:off x="5405889" y="3205714"/>
            <a:ext cx="802711" cy="1008000"/>
          </a:xfrm>
          <a:prstGeom prst="homePlate">
            <a:avLst>
              <a:gd name="adj" fmla="val 23171"/>
            </a:avLst>
          </a:prstGeom>
          <a:solidFill>
            <a:srgbClr val="4B90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lvl="0" algn="ctr"/>
            <a:r>
              <a:rPr lang="fr-FR" sz="1200" dirty="0" smtClean="0">
                <a:solidFill>
                  <a:prstClr val="white"/>
                </a:solidFill>
              </a:rPr>
              <a:t>Am</a:t>
            </a:r>
            <a:r>
              <a:rPr lang="fr-FR" sz="1200" dirty="0">
                <a:solidFill>
                  <a:schemeClr val="bg1"/>
                </a:solidFill>
              </a:rPr>
              <a:t>é</a:t>
            </a:r>
            <a:r>
              <a:rPr lang="fr-FR" sz="1200" dirty="0" smtClean="0">
                <a:solidFill>
                  <a:prstClr val="white"/>
                </a:solidFill>
              </a:rPr>
              <a:t>liorations/corrections</a:t>
            </a:r>
            <a:endParaRPr lang="fr-FR" sz="1200" dirty="0">
              <a:solidFill>
                <a:prstClr val="white"/>
              </a:solidFill>
            </a:endParaRPr>
          </a:p>
        </p:txBody>
      </p:sp>
      <p:sp>
        <p:nvSpPr>
          <p:cNvPr id="27" name="Rectangle à coins arrondis 26"/>
          <p:cNvSpPr/>
          <p:nvPr/>
        </p:nvSpPr>
        <p:spPr>
          <a:xfrm>
            <a:off x="6286501" y="5365360"/>
            <a:ext cx="5627266" cy="1008000"/>
          </a:xfrm>
          <a:prstGeom prst="roundRect">
            <a:avLst>
              <a:gd name="adj" fmla="val 10679"/>
            </a:avLst>
          </a:prstGeom>
          <a:ln>
            <a:solidFill>
              <a:srgbClr val="4B90B5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fr-FR" sz="1200">
              <a:solidFill>
                <a:srgbClr val="4B90B5"/>
              </a:solidFill>
            </a:endParaRPr>
          </a:p>
        </p:txBody>
      </p:sp>
      <p:sp>
        <p:nvSpPr>
          <p:cNvPr id="28" name="Pentagone 27"/>
          <p:cNvSpPr/>
          <p:nvPr/>
        </p:nvSpPr>
        <p:spPr>
          <a:xfrm>
            <a:off x="5405889" y="5365360"/>
            <a:ext cx="802711" cy="1008000"/>
          </a:xfrm>
          <a:prstGeom prst="homePlate">
            <a:avLst>
              <a:gd name="adj" fmla="val 23171"/>
            </a:avLst>
          </a:prstGeom>
          <a:solidFill>
            <a:srgbClr val="4B90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lvl="0" algn="ctr"/>
            <a:r>
              <a:rPr lang="fr-FR" sz="1200" dirty="0" smtClean="0">
                <a:solidFill>
                  <a:prstClr val="white"/>
                </a:solidFill>
              </a:rPr>
              <a:t>Nouvelles ambitions </a:t>
            </a:r>
            <a:r>
              <a:rPr lang="fr-FR" sz="1200" dirty="0" smtClean="0">
                <a:solidFill>
                  <a:prstClr val="white"/>
                </a:solidFill>
              </a:rPr>
              <a:t>d’amélioration</a:t>
            </a:r>
            <a:endParaRPr lang="fr-FR" sz="1200" dirty="0">
              <a:solidFill>
                <a:prstClr val="white"/>
              </a:solidFill>
            </a:endParaRPr>
          </a:p>
        </p:txBody>
      </p:sp>
      <p:sp>
        <p:nvSpPr>
          <p:cNvPr id="19" name="Rectangle à coins arrondis 18"/>
          <p:cNvSpPr/>
          <p:nvPr/>
        </p:nvSpPr>
        <p:spPr>
          <a:xfrm>
            <a:off x="343289" y="1101614"/>
            <a:ext cx="9791333" cy="461010"/>
          </a:xfrm>
          <a:prstGeom prst="roundRect">
            <a:avLst/>
          </a:prstGeom>
          <a:solidFill>
            <a:srgbClr val="4B90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Améliorer sans cesse pour gagner en compétitivité</a:t>
            </a:r>
          </a:p>
        </p:txBody>
      </p:sp>
      <p:cxnSp>
        <p:nvCxnSpPr>
          <p:cNvPr id="20" name="Connecteur droit 19"/>
          <p:cNvCxnSpPr/>
          <p:nvPr/>
        </p:nvCxnSpPr>
        <p:spPr>
          <a:xfrm>
            <a:off x="343291" y="940777"/>
            <a:ext cx="9791333" cy="0"/>
          </a:xfrm>
          <a:prstGeom prst="line">
            <a:avLst/>
          </a:prstGeom>
          <a:solidFill>
            <a:srgbClr val="4B90B5"/>
          </a:solidFill>
          <a:ln w="28575">
            <a:solidFill>
              <a:srgbClr val="4B90B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21" name="ZoneTexte 20"/>
          <p:cNvSpPr txBox="1"/>
          <p:nvPr/>
        </p:nvSpPr>
        <p:spPr>
          <a:xfrm>
            <a:off x="343291" y="464820"/>
            <a:ext cx="30244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>
                <a:solidFill>
                  <a:srgbClr val="4B90B5"/>
                </a:solidFill>
              </a:rPr>
              <a:t>Fiche Pratique 8 : AMELIORER</a:t>
            </a:r>
          </a:p>
        </p:txBody>
      </p:sp>
      <p:pic>
        <p:nvPicPr>
          <p:cNvPr id="30" name="Image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350074" y="126254"/>
            <a:ext cx="1465160" cy="14363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403458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entagone 14"/>
          <p:cNvSpPr/>
          <p:nvPr/>
        </p:nvSpPr>
        <p:spPr>
          <a:xfrm>
            <a:off x="337891" y="2127743"/>
            <a:ext cx="529397" cy="1338450"/>
          </a:xfrm>
          <a:prstGeom prst="homePlate">
            <a:avLst>
              <a:gd name="adj" fmla="val 23171"/>
            </a:avLst>
          </a:prstGeom>
          <a:solidFill>
            <a:srgbClr val="4B90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lvl="0" algn="ctr"/>
            <a:r>
              <a:rPr lang="fr-FR" sz="1200" dirty="0" smtClean="0">
                <a:solidFill>
                  <a:prstClr val="white"/>
                </a:solidFill>
              </a:rPr>
              <a:t>Usage / Pratiques</a:t>
            </a:r>
            <a:endParaRPr lang="fr-FR" sz="1200" dirty="0">
              <a:solidFill>
                <a:prstClr val="white"/>
              </a:solidFill>
            </a:endParaRPr>
          </a:p>
        </p:txBody>
      </p:sp>
      <p:sp>
        <p:nvSpPr>
          <p:cNvPr id="20" name="Pentagone 19"/>
          <p:cNvSpPr/>
          <p:nvPr/>
        </p:nvSpPr>
        <p:spPr>
          <a:xfrm>
            <a:off x="337891" y="5349267"/>
            <a:ext cx="529397" cy="1356064"/>
          </a:xfrm>
          <a:prstGeom prst="homePlate">
            <a:avLst>
              <a:gd name="adj" fmla="val 23171"/>
            </a:avLst>
          </a:prstGeom>
          <a:solidFill>
            <a:srgbClr val="4B90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lvl="0" algn="ctr"/>
            <a:r>
              <a:rPr lang="fr-FR" sz="1200" dirty="0">
                <a:solidFill>
                  <a:prstClr val="white"/>
                </a:solidFill>
              </a:rPr>
              <a:t>Actions</a:t>
            </a:r>
          </a:p>
        </p:txBody>
      </p:sp>
      <p:sp>
        <p:nvSpPr>
          <p:cNvPr id="16" name="Pentagone 15"/>
          <p:cNvSpPr/>
          <p:nvPr/>
        </p:nvSpPr>
        <p:spPr>
          <a:xfrm>
            <a:off x="337891" y="3556789"/>
            <a:ext cx="529397" cy="1338450"/>
          </a:xfrm>
          <a:prstGeom prst="homePlate">
            <a:avLst>
              <a:gd name="adj" fmla="val 23171"/>
            </a:avLst>
          </a:prstGeom>
          <a:solidFill>
            <a:srgbClr val="4B90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lvl="0" algn="ctr"/>
            <a:r>
              <a:rPr lang="fr-FR" sz="1200" dirty="0">
                <a:solidFill>
                  <a:prstClr val="white"/>
                </a:solidFill>
              </a:rPr>
              <a:t>Personnes</a:t>
            </a:r>
          </a:p>
        </p:txBody>
      </p:sp>
      <p:grpSp>
        <p:nvGrpSpPr>
          <p:cNvPr id="12" name="Groupe 11"/>
          <p:cNvGrpSpPr/>
          <p:nvPr/>
        </p:nvGrpSpPr>
        <p:grpSpPr>
          <a:xfrm>
            <a:off x="1685435" y="1646684"/>
            <a:ext cx="4998075" cy="5058647"/>
            <a:chOff x="1203975" y="1646684"/>
            <a:chExt cx="4398348" cy="5058647"/>
          </a:xfrm>
        </p:grpSpPr>
        <p:sp>
          <p:nvSpPr>
            <p:cNvPr id="18" name="Pentagone 17"/>
            <p:cNvSpPr/>
            <p:nvPr/>
          </p:nvSpPr>
          <p:spPr>
            <a:xfrm rot="5400000">
              <a:off x="3207919" y="-357260"/>
              <a:ext cx="390460" cy="4398348"/>
            </a:xfrm>
            <a:prstGeom prst="homePlate">
              <a:avLst>
                <a:gd name="adj" fmla="val 23171"/>
              </a:avLst>
            </a:prstGeom>
            <a:solidFill>
              <a:srgbClr val="4B90B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lvl="0" algn="ctr"/>
              <a:r>
                <a:rPr lang="fr-FR" sz="1200" dirty="0" smtClean="0">
                  <a:solidFill>
                    <a:prstClr val="white"/>
                  </a:solidFill>
                </a:rPr>
                <a:t>Noter les points </a:t>
              </a:r>
              <a:r>
                <a:rPr lang="fr-FR" sz="1200" dirty="0">
                  <a:solidFill>
                    <a:prstClr val="white"/>
                  </a:solidFill>
                </a:rPr>
                <a:t>positifs</a:t>
              </a:r>
            </a:p>
          </p:txBody>
        </p:sp>
        <p:sp>
          <p:nvSpPr>
            <p:cNvPr id="19" name="Rectangle à coins arrondis 18"/>
            <p:cNvSpPr/>
            <p:nvPr/>
          </p:nvSpPr>
          <p:spPr>
            <a:xfrm>
              <a:off x="1203975" y="2127743"/>
              <a:ext cx="4398348" cy="1338450"/>
            </a:xfrm>
            <a:prstGeom prst="roundRect">
              <a:avLst>
                <a:gd name="adj" fmla="val 7733"/>
              </a:avLst>
            </a:prstGeom>
            <a:ln>
              <a:solidFill>
                <a:srgbClr val="4B90B5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endParaRPr lang="fr-FR" sz="1200">
                <a:solidFill>
                  <a:srgbClr val="4B90B5"/>
                </a:solidFill>
              </a:endParaRPr>
            </a:p>
          </p:txBody>
        </p:sp>
        <p:sp>
          <p:nvSpPr>
            <p:cNvPr id="31" name="Rectangle à coins arrondis 30"/>
            <p:cNvSpPr/>
            <p:nvPr/>
          </p:nvSpPr>
          <p:spPr>
            <a:xfrm>
              <a:off x="1203975" y="5349267"/>
              <a:ext cx="4398348" cy="628488"/>
            </a:xfrm>
            <a:prstGeom prst="roundRect">
              <a:avLst>
                <a:gd name="adj" fmla="val 7733"/>
              </a:avLst>
            </a:prstGeom>
            <a:ln>
              <a:solidFill>
                <a:srgbClr val="4B90B5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endParaRPr lang="fr-FR" sz="1200">
                <a:solidFill>
                  <a:srgbClr val="4B90B5"/>
                </a:solidFill>
              </a:endParaRPr>
            </a:p>
          </p:txBody>
        </p:sp>
        <p:sp>
          <p:nvSpPr>
            <p:cNvPr id="34" name="Rectangle à coins arrondis 33"/>
            <p:cNvSpPr/>
            <p:nvPr/>
          </p:nvSpPr>
          <p:spPr>
            <a:xfrm>
              <a:off x="1203975" y="3556789"/>
              <a:ext cx="4398348" cy="1338450"/>
            </a:xfrm>
            <a:prstGeom prst="roundRect">
              <a:avLst>
                <a:gd name="adj" fmla="val 7733"/>
              </a:avLst>
            </a:prstGeom>
            <a:ln>
              <a:solidFill>
                <a:srgbClr val="4B90B5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endParaRPr lang="fr-FR" sz="1200">
                <a:solidFill>
                  <a:srgbClr val="4B90B5"/>
                </a:solidFill>
              </a:endParaRPr>
            </a:p>
          </p:txBody>
        </p:sp>
        <p:sp>
          <p:nvSpPr>
            <p:cNvPr id="37" name="Rectangle à coins arrondis 36"/>
            <p:cNvSpPr/>
            <p:nvPr/>
          </p:nvSpPr>
          <p:spPr>
            <a:xfrm>
              <a:off x="1203975" y="6076843"/>
              <a:ext cx="4398348" cy="628488"/>
            </a:xfrm>
            <a:prstGeom prst="roundRect">
              <a:avLst>
                <a:gd name="adj" fmla="val 7733"/>
              </a:avLst>
            </a:prstGeom>
            <a:ln>
              <a:solidFill>
                <a:srgbClr val="4B90B5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endParaRPr lang="fr-FR" sz="1200">
                <a:solidFill>
                  <a:srgbClr val="4B90B5"/>
                </a:solidFill>
              </a:endParaRPr>
            </a:p>
          </p:txBody>
        </p:sp>
        <p:sp>
          <p:nvSpPr>
            <p:cNvPr id="10" name="Triangle isocèle 9"/>
            <p:cNvSpPr/>
            <p:nvPr/>
          </p:nvSpPr>
          <p:spPr>
            <a:xfrm rot="10800000">
              <a:off x="2872798" y="4972076"/>
              <a:ext cx="1060704" cy="338059"/>
            </a:xfrm>
            <a:prstGeom prst="triangle">
              <a:avLst/>
            </a:prstGeom>
            <a:solidFill>
              <a:srgbClr val="4B90B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11" name="Groupe 10"/>
          <p:cNvGrpSpPr/>
          <p:nvPr/>
        </p:nvGrpSpPr>
        <p:grpSpPr>
          <a:xfrm>
            <a:off x="6915691" y="1646685"/>
            <a:ext cx="4998076" cy="5058646"/>
            <a:chOff x="5736273" y="1646685"/>
            <a:chExt cx="4398349" cy="5058646"/>
          </a:xfrm>
        </p:grpSpPr>
        <p:sp>
          <p:nvSpPr>
            <p:cNvPr id="23" name="Pentagone 22"/>
            <p:cNvSpPr/>
            <p:nvPr/>
          </p:nvSpPr>
          <p:spPr>
            <a:xfrm rot="5400000">
              <a:off x="7740217" y="-357259"/>
              <a:ext cx="390462" cy="4398349"/>
            </a:xfrm>
            <a:prstGeom prst="homePlate">
              <a:avLst>
                <a:gd name="adj" fmla="val 23171"/>
              </a:avLst>
            </a:prstGeom>
            <a:solidFill>
              <a:srgbClr val="4B90B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lvl="0" algn="ctr"/>
              <a:r>
                <a:rPr lang="fr-FR" sz="1200" dirty="0" smtClean="0">
                  <a:solidFill>
                    <a:prstClr val="white"/>
                  </a:solidFill>
                </a:rPr>
                <a:t>Noter les </a:t>
              </a:r>
              <a:r>
                <a:rPr lang="fr-FR" sz="1200" dirty="0">
                  <a:solidFill>
                    <a:prstClr val="white"/>
                  </a:solidFill>
                </a:rPr>
                <a:t>a</a:t>
              </a:r>
              <a:r>
                <a:rPr lang="fr-FR" sz="1200" dirty="0" smtClean="0">
                  <a:solidFill>
                    <a:prstClr val="white"/>
                  </a:solidFill>
                </a:rPr>
                <a:t>xes </a:t>
              </a:r>
              <a:r>
                <a:rPr lang="fr-FR" sz="1200" dirty="0">
                  <a:solidFill>
                    <a:prstClr val="white"/>
                  </a:solidFill>
                </a:rPr>
                <a:t>d’amélioration</a:t>
              </a:r>
            </a:p>
          </p:txBody>
        </p:sp>
        <p:sp>
          <p:nvSpPr>
            <p:cNvPr id="26" name="Rectangle à coins arrondis 25"/>
            <p:cNvSpPr/>
            <p:nvPr/>
          </p:nvSpPr>
          <p:spPr>
            <a:xfrm>
              <a:off x="5736273" y="2127743"/>
              <a:ext cx="4398349" cy="1338450"/>
            </a:xfrm>
            <a:prstGeom prst="roundRect">
              <a:avLst>
                <a:gd name="adj" fmla="val 7733"/>
              </a:avLst>
            </a:prstGeom>
            <a:ln>
              <a:solidFill>
                <a:srgbClr val="4B90B5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endParaRPr lang="fr-FR" sz="1200">
                <a:solidFill>
                  <a:srgbClr val="4B90B5"/>
                </a:solidFill>
              </a:endParaRPr>
            </a:p>
          </p:txBody>
        </p:sp>
        <p:sp>
          <p:nvSpPr>
            <p:cNvPr id="33" name="Rectangle à coins arrondis 32"/>
            <p:cNvSpPr/>
            <p:nvPr/>
          </p:nvSpPr>
          <p:spPr>
            <a:xfrm>
              <a:off x="5736273" y="5349267"/>
              <a:ext cx="4398349" cy="628488"/>
            </a:xfrm>
            <a:prstGeom prst="roundRect">
              <a:avLst>
                <a:gd name="adj" fmla="val 7733"/>
              </a:avLst>
            </a:prstGeom>
            <a:ln>
              <a:solidFill>
                <a:srgbClr val="4B90B5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endParaRPr lang="fr-FR" sz="1200">
                <a:solidFill>
                  <a:srgbClr val="4B90B5"/>
                </a:solidFill>
              </a:endParaRPr>
            </a:p>
          </p:txBody>
        </p:sp>
        <p:sp>
          <p:nvSpPr>
            <p:cNvPr id="35" name="Rectangle à coins arrondis 34"/>
            <p:cNvSpPr/>
            <p:nvPr/>
          </p:nvSpPr>
          <p:spPr>
            <a:xfrm>
              <a:off x="5736273" y="3556789"/>
              <a:ext cx="4398349" cy="1338450"/>
            </a:xfrm>
            <a:prstGeom prst="roundRect">
              <a:avLst>
                <a:gd name="adj" fmla="val 7733"/>
              </a:avLst>
            </a:prstGeom>
            <a:ln>
              <a:solidFill>
                <a:srgbClr val="4B90B5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endParaRPr lang="fr-FR" sz="1200">
                <a:solidFill>
                  <a:srgbClr val="4B90B5"/>
                </a:solidFill>
              </a:endParaRPr>
            </a:p>
          </p:txBody>
        </p:sp>
        <p:sp>
          <p:nvSpPr>
            <p:cNvPr id="38" name="Rectangle à coins arrondis 37"/>
            <p:cNvSpPr/>
            <p:nvPr/>
          </p:nvSpPr>
          <p:spPr>
            <a:xfrm>
              <a:off x="5736273" y="6076843"/>
              <a:ext cx="4398349" cy="628488"/>
            </a:xfrm>
            <a:prstGeom prst="roundRect">
              <a:avLst>
                <a:gd name="adj" fmla="val 7733"/>
              </a:avLst>
            </a:prstGeom>
            <a:ln>
              <a:solidFill>
                <a:srgbClr val="4B90B5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endParaRPr lang="fr-FR" sz="1200">
                <a:solidFill>
                  <a:srgbClr val="4B90B5"/>
                </a:solidFill>
              </a:endParaRPr>
            </a:p>
          </p:txBody>
        </p:sp>
        <p:sp>
          <p:nvSpPr>
            <p:cNvPr id="39" name="Triangle isocèle 38"/>
            <p:cNvSpPr/>
            <p:nvPr/>
          </p:nvSpPr>
          <p:spPr>
            <a:xfrm rot="10800000">
              <a:off x="7405095" y="4972076"/>
              <a:ext cx="1060704" cy="338059"/>
            </a:xfrm>
            <a:prstGeom prst="triangle">
              <a:avLst/>
            </a:prstGeom>
            <a:solidFill>
              <a:srgbClr val="4B90B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13" name="Parallélogramme 12"/>
          <p:cNvSpPr/>
          <p:nvPr/>
        </p:nvSpPr>
        <p:spPr>
          <a:xfrm flipH="1">
            <a:off x="786280" y="5350473"/>
            <a:ext cx="756007" cy="671867"/>
          </a:xfrm>
          <a:prstGeom prst="parallelogram">
            <a:avLst>
              <a:gd name="adj" fmla="val 17628"/>
            </a:avLst>
          </a:prstGeom>
          <a:solidFill>
            <a:srgbClr val="4B90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lIns="0" tIns="0" rIns="0" bIns="0" rtlCol="0" anchor="ctr"/>
          <a:lstStyle/>
          <a:p>
            <a:pPr algn="ctr"/>
            <a:r>
              <a:rPr lang="fr-FR" sz="1050" dirty="0">
                <a:solidFill>
                  <a:prstClr val="white"/>
                </a:solidFill>
              </a:rPr>
              <a:t>Etape suivante</a:t>
            </a:r>
          </a:p>
        </p:txBody>
      </p:sp>
      <p:sp>
        <p:nvSpPr>
          <p:cNvPr id="40" name="Parallélogramme 39"/>
          <p:cNvSpPr/>
          <p:nvPr/>
        </p:nvSpPr>
        <p:spPr>
          <a:xfrm flipH="1" flipV="1">
            <a:off x="786280" y="6033463"/>
            <a:ext cx="756007" cy="671867"/>
          </a:xfrm>
          <a:prstGeom prst="parallelogram">
            <a:avLst>
              <a:gd name="adj" fmla="val 17628"/>
            </a:avLst>
          </a:prstGeom>
          <a:solidFill>
            <a:srgbClr val="4B90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lIns="0" tIns="0" rIns="0" bIns="0" rtlCol="0" anchor="ctr"/>
          <a:lstStyle/>
          <a:p>
            <a:pPr algn="ctr"/>
            <a:r>
              <a:rPr lang="fr-FR" sz="1050" dirty="0">
                <a:solidFill>
                  <a:prstClr val="white"/>
                </a:solidFill>
              </a:rPr>
              <a:t>Cycle suivant</a:t>
            </a:r>
          </a:p>
        </p:txBody>
      </p:sp>
      <p:sp>
        <p:nvSpPr>
          <p:cNvPr id="27" name="Rectangle à coins arrondis 26"/>
          <p:cNvSpPr/>
          <p:nvPr/>
        </p:nvSpPr>
        <p:spPr>
          <a:xfrm>
            <a:off x="343289" y="1101614"/>
            <a:ext cx="9791333" cy="461010"/>
          </a:xfrm>
          <a:prstGeom prst="roundRect">
            <a:avLst/>
          </a:prstGeom>
          <a:solidFill>
            <a:srgbClr val="4B90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Améliorer sans cesse pour gagner en compétitivité</a:t>
            </a:r>
          </a:p>
        </p:txBody>
      </p:sp>
      <p:cxnSp>
        <p:nvCxnSpPr>
          <p:cNvPr id="28" name="Connecteur droit 27"/>
          <p:cNvCxnSpPr/>
          <p:nvPr/>
        </p:nvCxnSpPr>
        <p:spPr>
          <a:xfrm>
            <a:off x="343291" y="940777"/>
            <a:ext cx="9791333" cy="0"/>
          </a:xfrm>
          <a:prstGeom prst="line">
            <a:avLst/>
          </a:prstGeom>
          <a:solidFill>
            <a:srgbClr val="4B90B5"/>
          </a:solidFill>
          <a:ln w="28575">
            <a:solidFill>
              <a:srgbClr val="4B90B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29" name="ZoneTexte 28"/>
          <p:cNvSpPr txBox="1"/>
          <p:nvPr/>
        </p:nvSpPr>
        <p:spPr>
          <a:xfrm>
            <a:off x="343291" y="464820"/>
            <a:ext cx="30244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>
                <a:solidFill>
                  <a:srgbClr val="4B90B5"/>
                </a:solidFill>
              </a:rPr>
              <a:t>Fiche Pratique 8 : AMELIORER</a:t>
            </a:r>
          </a:p>
        </p:txBody>
      </p:sp>
      <p:pic>
        <p:nvPicPr>
          <p:cNvPr id="25" name="Image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350074" y="126254"/>
            <a:ext cx="1465160" cy="14363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070971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17058" y="1320725"/>
            <a:ext cx="4357884" cy="4216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21200209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Image 2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323841" y="126254"/>
            <a:ext cx="1512559" cy="1463504"/>
          </a:xfrm>
          <a:prstGeom prst="rect">
            <a:avLst/>
          </a:prstGeom>
        </p:spPr>
      </p:pic>
      <p:sp>
        <p:nvSpPr>
          <p:cNvPr id="14" name="Forme libre 13"/>
          <p:cNvSpPr/>
          <p:nvPr/>
        </p:nvSpPr>
        <p:spPr>
          <a:xfrm>
            <a:off x="343291" y="1914144"/>
            <a:ext cx="4868790" cy="914400"/>
          </a:xfrm>
          <a:custGeom>
            <a:avLst/>
            <a:gdLst>
              <a:gd name="connsiteX0" fmla="*/ 152403 w 6589776"/>
              <a:gd name="connsiteY0" fmla="*/ 0 h 914400"/>
              <a:gd name="connsiteX1" fmla="*/ 6437373 w 6589776"/>
              <a:gd name="connsiteY1" fmla="*/ 0 h 914400"/>
              <a:gd name="connsiteX2" fmla="*/ 6589776 w 6589776"/>
              <a:gd name="connsiteY2" fmla="*/ 152403 h 914400"/>
              <a:gd name="connsiteX3" fmla="*/ 6589776 w 6589776"/>
              <a:gd name="connsiteY3" fmla="*/ 761997 h 914400"/>
              <a:gd name="connsiteX4" fmla="*/ 6437373 w 6589776"/>
              <a:gd name="connsiteY4" fmla="*/ 914400 h 914400"/>
              <a:gd name="connsiteX5" fmla="*/ 152403 w 6589776"/>
              <a:gd name="connsiteY5" fmla="*/ 914400 h 914400"/>
              <a:gd name="connsiteX6" fmla="*/ 0 w 6589776"/>
              <a:gd name="connsiteY6" fmla="*/ 761997 h 914400"/>
              <a:gd name="connsiteX7" fmla="*/ 0 w 6589776"/>
              <a:gd name="connsiteY7" fmla="*/ 152403 h 914400"/>
              <a:gd name="connsiteX8" fmla="*/ 1 w 6589776"/>
              <a:gd name="connsiteY8" fmla="*/ 152398 h 914400"/>
              <a:gd name="connsiteX9" fmla="*/ 1 w 6589776"/>
              <a:gd name="connsiteY9" fmla="*/ 1 h 914400"/>
              <a:gd name="connsiteX10" fmla="*/ 152398 w 6589776"/>
              <a:gd name="connsiteY10" fmla="*/ 1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6589776" h="914400">
                <a:moveTo>
                  <a:pt x="152403" y="0"/>
                </a:moveTo>
                <a:lnTo>
                  <a:pt x="6437373" y="0"/>
                </a:lnTo>
                <a:cubicBezTo>
                  <a:pt x="6521543" y="0"/>
                  <a:pt x="6589776" y="68233"/>
                  <a:pt x="6589776" y="152403"/>
                </a:cubicBezTo>
                <a:lnTo>
                  <a:pt x="6589776" y="761997"/>
                </a:lnTo>
                <a:cubicBezTo>
                  <a:pt x="6589776" y="846167"/>
                  <a:pt x="6521543" y="914400"/>
                  <a:pt x="6437373" y="914400"/>
                </a:cubicBezTo>
                <a:lnTo>
                  <a:pt x="152403" y="914400"/>
                </a:lnTo>
                <a:cubicBezTo>
                  <a:pt x="68233" y="914400"/>
                  <a:pt x="0" y="846167"/>
                  <a:pt x="0" y="761997"/>
                </a:cubicBezTo>
                <a:lnTo>
                  <a:pt x="0" y="152403"/>
                </a:lnTo>
                <a:lnTo>
                  <a:pt x="1" y="152398"/>
                </a:lnTo>
                <a:lnTo>
                  <a:pt x="1" y="1"/>
                </a:lnTo>
                <a:lnTo>
                  <a:pt x="152398" y="1"/>
                </a:lnTo>
                <a:close/>
              </a:path>
            </a:pathLst>
          </a:custGeom>
          <a:ln>
            <a:solidFill>
              <a:srgbClr val="4B90B5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285750" indent="-285750">
              <a:lnSpc>
                <a:spcPct val="150000"/>
              </a:lnSpc>
            </a:pPr>
            <a:r>
              <a:rPr lang="fr-FR" sz="1200" dirty="0" smtClean="0">
                <a:solidFill>
                  <a:srgbClr val="4B90B5"/>
                </a:solidFill>
              </a:rPr>
              <a:t>Vous-même.</a:t>
            </a:r>
            <a:endParaRPr lang="fr-FR" sz="1200" dirty="0">
              <a:solidFill>
                <a:srgbClr val="4B90B5"/>
              </a:solidFill>
            </a:endParaRPr>
          </a:p>
          <a:p>
            <a:pPr marL="285750" indent="-285750">
              <a:lnSpc>
                <a:spcPct val="150000"/>
              </a:lnSpc>
            </a:pPr>
            <a:r>
              <a:rPr lang="fr-FR" sz="1200" dirty="0">
                <a:solidFill>
                  <a:srgbClr val="4B90B5"/>
                </a:solidFill>
              </a:rPr>
              <a:t>L’équipe de collaborateurs directs qui correspond le mieux à </a:t>
            </a:r>
            <a:r>
              <a:rPr lang="fr-FR" sz="1200" dirty="0" smtClean="0">
                <a:solidFill>
                  <a:srgbClr val="4B90B5"/>
                </a:solidFill>
              </a:rPr>
              <a:t>la problématique </a:t>
            </a:r>
            <a:r>
              <a:rPr lang="fr-FR" sz="1200" dirty="0">
                <a:solidFill>
                  <a:srgbClr val="4B90B5"/>
                </a:solidFill>
              </a:rPr>
              <a:t>à </a:t>
            </a:r>
            <a:r>
              <a:rPr lang="fr-FR" sz="1200" dirty="0" smtClean="0">
                <a:solidFill>
                  <a:srgbClr val="4B90B5"/>
                </a:solidFill>
              </a:rPr>
              <a:t>traiter.</a:t>
            </a:r>
            <a:endParaRPr lang="fr-FR" sz="1200" dirty="0">
              <a:solidFill>
                <a:srgbClr val="4B90B5"/>
              </a:solidFill>
            </a:endParaRPr>
          </a:p>
        </p:txBody>
      </p:sp>
      <p:sp>
        <p:nvSpPr>
          <p:cNvPr id="7" name="Rectangle à coins arrondis 6"/>
          <p:cNvSpPr/>
          <p:nvPr/>
        </p:nvSpPr>
        <p:spPr>
          <a:xfrm>
            <a:off x="343289" y="1101614"/>
            <a:ext cx="9791333" cy="461010"/>
          </a:xfrm>
          <a:prstGeom prst="roundRect">
            <a:avLst/>
          </a:prstGeom>
          <a:solidFill>
            <a:srgbClr val="4B90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S’approprier la démarche pour relancer le prochain cycle de transformation</a:t>
            </a:r>
          </a:p>
        </p:txBody>
      </p:sp>
      <p:sp>
        <p:nvSpPr>
          <p:cNvPr id="20" name="Forme libre 19"/>
          <p:cNvSpPr/>
          <p:nvPr/>
        </p:nvSpPr>
        <p:spPr>
          <a:xfrm>
            <a:off x="343291" y="1646682"/>
            <a:ext cx="1324356" cy="267462"/>
          </a:xfrm>
          <a:custGeom>
            <a:avLst/>
            <a:gdLst>
              <a:gd name="connsiteX0" fmla="*/ 76837 w 1324356"/>
              <a:gd name="connsiteY0" fmla="*/ 0 h 267462"/>
              <a:gd name="connsiteX1" fmla="*/ 1167509 w 1324356"/>
              <a:gd name="connsiteY1" fmla="*/ 0 h 267462"/>
              <a:gd name="connsiteX2" fmla="*/ 1244346 w 1324356"/>
              <a:gd name="connsiteY2" fmla="*/ 76837 h 267462"/>
              <a:gd name="connsiteX3" fmla="*/ 1244346 w 1324356"/>
              <a:gd name="connsiteY3" fmla="*/ 200872 h 267462"/>
              <a:gd name="connsiteX4" fmla="*/ 1248176 w 1324356"/>
              <a:gd name="connsiteY4" fmla="*/ 219839 h 267462"/>
              <a:gd name="connsiteX5" fmla="*/ 1319879 w 1324356"/>
              <a:gd name="connsiteY5" fmla="*/ 267367 h 267462"/>
              <a:gd name="connsiteX6" fmla="*/ 1324356 w 1324356"/>
              <a:gd name="connsiteY6" fmla="*/ 266463 h 267462"/>
              <a:gd name="connsiteX7" fmla="*/ 1324356 w 1324356"/>
              <a:gd name="connsiteY7" fmla="*/ 267461 h 267462"/>
              <a:gd name="connsiteX8" fmla="*/ 1244346 w 1324356"/>
              <a:gd name="connsiteY8" fmla="*/ 267461 h 267462"/>
              <a:gd name="connsiteX9" fmla="*/ 1244346 w 1324356"/>
              <a:gd name="connsiteY9" fmla="*/ 267462 h 267462"/>
              <a:gd name="connsiteX10" fmla="*/ 0 w 1324356"/>
              <a:gd name="connsiteY10" fmla="*/ 267462 h 267462"/>
              <a:gd name="connsiteX11" fmla="*/ 0 w 1324356"/>
              <a:gd name="connsiteY11" fmla="*/ 76837 h 267462"/>
              <a:gd name="connsiteX12" fmla="*/ 76837 w 1324356"/>
              <a:gd name="connsiteY12" fmla="*/ 0 h 2674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324356" h="267462">
                <a:moveTo>
                  <a:pt x="76837" y="0"/>
                </a:moveTo>
                <a:lnTo>
                  <a:pt x="1167509" y="0"/>
                </a:lnTo>
                <a:cubicBezTo>
                  <a:pt x="1209945" y="0"/>
                  <a:pt x="1244346" y="34401"/>
                  <a:pt x="1244346" y="76837"/>
                </a:cubicBezTo>
                <a:lnTo>
                  <a:pt x="1244346" y="200872"/>
                </a:lnTo>
                <a:lnTo>
                  <a:pt x="1248176" y="219839"/>
                </a:lnTo>
                <a:cubicBezTo>
                  <a:pt x="1259989" y="247769"/>
                  <a:pt x="1287646" y="267367"/>
                  <a:pt x="1319879" y="267367"/>
                </a:cubicBezTo>
                <a:lnTo>
                  <a:pt x="1324356" y="266463"/>
                </a:lnTo>
                <a:lnTo>
                  <a:pt x="1324356" y="267461"/>
                </a:lnTo>
                <a:lnTo>
                  <a:pt x="1244346" y="267461"/>
                </a:lnTo>
                <a:lnTo>
                  <a:pt x="1244346" y="267462"/>
                </a:lnTo>
                <a:lnTo>
                  <a:pt x="0" y="267462"/>
                </a:lnTo>
                <a:lnTo>
                  <a:pt x="0" y="76837"/>
                </a:lnTo>
                <a:cubicBezTo>
                  <a:pt x="0" y="34401"/>
                  <a:pt x="34401" y="0"/>
                  <a:pt x="76837" y="0"/>
                </a:cubicBezTo>
                <a:close/>
              </a:path>
            </a:pathLst>
          </a:custGeom>
          <a:solidFill>
            <a:srgbClr val="4B90B5"/>
          </a:solidFill>
          <a:ln>
            <a:solidFill>
              <a:srgbClr val="4B90B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/>
              <a:t>Qui ?</a:t>
            </a:r>
          </a:p>
        </p:txBody>
      </p:sp>
      <p:cxnSp>
        <p:nvCxnSpPr>
          <p:cNvPr id="3" name="Connecteur droit 2"/>
          <p:cNvCxnSpPr/>
          <p:nvPr/>
        </p:nvCxnSpPr>
        <p:spPr>
          <a:xfrm>
            <a:off x="343291" y="940777"/>
            <a:ext cx="9791333" cy="0"/>
          </a:xfrm>
          <a:prstGeom prst="line">
            <a:avLst/>
          </a:prstGeom>
          <a:solidFill>
            <a:srgbClr val="4B90B5"/>
          </a:solidFill>
          <a:ln w="28575">
            <a:solidFill>
              <a:srgbClr val="4B90B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8" name="ZoneTexte 7"/>
          <p:cNvSpPr txBox="1"/>
          <p:nvPr/>
        </p:nvSpPr>
        <p:spPr>
          <a:xfrm>
            <a:off x="343291" y="464820"/>
            <a:ext cx="32490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>
                <a:solidFill>
                  <a:srgbClr val="4B90B5"/>
                </a:solidFill>
              </a:rPr>
              <a:t>Fiche Pratique 9 : S’APPROPRIER</a:t>
            </a:r>
          </a:p>
        </p:txBody>
      </p:sp>
      <p:sp>
        <p:nvSpPr>
          <p:cNvPr id="9" name="Rectangle à coins arrondis 8"/>
          <p:cNvSpPr/>
          <p:nvPr/>
        </p:nvSpPr>
        <p:spPr>
          <a:xfrm>
            <a:off x="6286501" y="1914144"/>
            <a:ext cx="5627266" cy="914400"/>
          </a:xfrm>
          <a:prstGeom prst="roundRect">
            <a:avLst/>
          </a:prstGeom>
          <a:ln>
            <a:solidFill>
              <a:srgbClr val="4B90B5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fr-FR" sz="1200">
              <a:solidFill>
                <a:srgbClr val="4B90B5"/>
              </a:solidFill>
            </a:endParaRPr>
          </a:p>
        </p:txBody>
      </p:sp>
      <p:sp>
        <p:nvSpPr>
          <p:cNvPr id="10" name="Pentagone 9"/>
          <p:cNvSpPr/>
          <p:nvPr/>
        </p:nvSpPr>
        <p:spPr>
          <a:xfrm>
            <a:off x="5405889" y="1914144"/>
            <a:ext cx="802711" cy="914400"/>
          </a:xfrm>
          <a:prstGeom prst="homePlate">
            <a:avLst>
              <a:gd name="adj" fmla="val 23171"/>
            </a:avLst>
          </a:prstGeom>
          <a:solidFill>
            <a:srgbClr val="4B90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lvl="0" algn="ctr"/>
            <a:r>
              <a:rPr lang="fr-FR" sz="1200" dirty="0">
                <a:solidFill>
                  <a:prstClr val="white"/>
                </a:solidFill>
              </a:rPr>
              <a:t>Lister les personnes à rencontrer</a:t>
            </a:r>
          </a:p>
        </p:txBody>
      </p:sp>
      <p:sp>
        <p:nvSpPr>
          <p:cNvPr id="23" name="Pentagone 22"/>
          <p:cNvSpPr/>
          <p:nvPr/>
        </p:nvSpPr>
        <p:spPr>
          <a:xfrm>
            <a:off x="5405889" y="3180064"/>
            <a:ext cx="802711" cy="2025444"/>
          </a:xfrm>
          <a:prstGeom prst="homePlate">
            <a:avLst>
              <a:gd name="adj" fmla="val 23171"/>
            </a:avLst>
          </a:prstGeom>
          <a:solidFill>
            <a:srgbClr val="4B90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lvl="0" algn="ctr"/>
            <a:r>
              <a:rPr lang="fr-FR" sz="1200" dirty="0">
                <a:solidFill>
                  <a:prstClr val="white"/>
                </a:solidFill>
              </a:rPr>
              <a:t>Définir le </a:t>
            </a:r>
            <a:r>
              <a:rPr lang="fr-FR" sz="1200" dirty="0" smtClean="0">
                <a:solidFill>
                  <a:prstClr val="white"/>
                </a:solidFill>
              </a:rPr>
              <a:t>planning</a:t>
            </a:r>
            <a:endParaRPr lang="fr-FR" sz="1200" dirty="0">
              <a:solidFill>
                <a:prstClr val="white"/>
              </a:solidFill>
            </a:endParaRPr>
          </a:p>
        </p:txBody>
      </p:sp>
      <p:sp>
        <p:nvSpPr>
          <p:cNvPr id="24" name="Rectangle à coins arrondis 23"/>
          <p:cNvSpPr/>
          <p:nvPr/>
        </p:nvSpPr>
        <p:spPr>
          <a:xfrm>
            <a:off x="6286501" y="3180064"/>
            <a:ext cx="5627266" cy="2025444"/>
          </a:xfrm>
          <a:prstGeom prst="roundRect">
            <a:avLst>
              <a:gd name="adj" fmla="val 6133"/>
            </a:avLst>
          </a:prstGeom>
          <a:ln>
            <a:solidFill>
              <a:srgbClr val="4B90B5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fr-FR" sz="1200">
              <a:solidFill>
                <a:srgbClr val="4B90B5"/>
              </a:solidFill>
            </a:endParaRPr>
          </a:p>
        </p:txBody>
      </p:sp>
      <p:sp>
        <p:nvSpPr>
          <p:cNvPr id="33" name="Rectangle à coins arrondis 32"/>
          <p:cNvSpPr/>
          <p:nvPr/>
        </p:nvSpPr>
        <p:spPr>
          <a:xfrm>
            <a:off x="6286501" y="5557028"/>
            <a:ext cx="5627266" cy="1148507"/>
          </a:xfrm>
          <a:prstGeom prst="roundRect">
            <a:avLst/>
          </a:prstGeom>
          <a:ln>
            <a:solidFill>
              <a:srgbClr val="4B90B5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fr-FR" sz="1200">
              <a:solidFill>
                <a:srgbClr val="4B90B5"/>
              </a:solidFill>
            </a:endParaRPr>
          </a:p>
        </p:txBody>
      </p:sp>
      <p:sp>
        <p:nvSpPr>
          <p:cNvPr id="34" name="Pentagone 33"/>
          <p:cNvSpPr/>
          <p:nvPr/>
        </p:nvSpPr>
        <p:spPr>
          <a:xfrm>
            <a:off x="5405889" y="5557029"/>
            <a:ext cx="802711" cy="1148506"/>
          </a:xfrm>
          <a:prstGeom prst="homePlate">
            <a:avLst>
              <a:gd name="adj" fmla="val 23171"/>
            </a:avLst>
          </a:prstGeom>
          <a:solidFill>
            <a:srgbClr val="4B90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lvl="0" algn="ctr"/>
            <a:r>
              <a:rPr lang="fr-FR" sz="1200" dirty="0">
                <a:solidFill>
                  <a:prstClr val="white"/>
                </a:solidFill>
              </a:rPr>
              <a:t>Définir les </a:t>
            </a:r>
            <a:r>
              <a:rPr lang="fr-FR" sz="1200" dirty="0" smtClean="0">
                <a:solidFill>
                  <a:prstClr val="white"/>
                </a:solidFill>
              </a:rPr>
              <a:t>lieux</a:t>
            </a:r>
            <a:endParaRPr lang="fr-FR" sz="1200" dirty="0">
              <a:solidFill>
                <a:prstClr val="white"/>
              </a:solidFill>
            </a:endParaRPr>
          </a:p>
        </p:txBody>
      </p:sp>
      <p:sp>
        <p:nvSpPr>
          <p:cNvPr id="21" name="Forme libre 20"/>
          <p:cNvSpPr/>
          <p:nvPr/>
        </p:nvSpPr>
        <p:spPr>
          <a:xfrm>
            <a:off x="343291" y="2912603"/>
            <a:ext cx="1324356" cy="267462"/>
          </a:xfrm>
          <a:custGeom>
            <a:avLst/>
            <a:gdLst>
              <a:gd name="connsiteX0" fmla="*/ 76837 w 1324356"/>
              <a:gd name="connsiteY0" fmla="*/ 0 h 267462"/>
              <a:gd name="connsiteX1" fmla="*/ 1167509 w 1324356"/>
              <a:gd name="connsiteY1" fmla="*/ 0 h 267462"/>
              <a:gd name="connsiteX2" fmla="*/ 1244346 w 1324356"/>
              <a:gd name="connsiteY2" fmla="*/ 76837 h 267462"/>
              <a:gd name="connsiteX3" fmla="*/ 1244346 w 1324356"/>
              <a:gd name="connsiteY3" fmla="*/ 200872 h 267462"/>
              <a:gd name="connsiteX4" fmla="*/ 1248176 w 1324356"/>
              <a:gd name="connsiteY4" fmla="*/ 219839 h 267462"/>
              <a:gd name="connsiteX5" fmla="*/ 1319879 w 1324356"/>
              <a:gd name="connsiteY5" fmla="*/ 267367 h 267462"/>
              <a:gd name="connsiteX6" fmla="*/ 1324356 w 1324356"/>
              <a:gd name="connsiteY6" fmla="*/ 266463 h 267462"/>
              <a:gd name="connsiteX7" fmla="*/ 1324356 w 1324356"/>
              <a:gd name="connsiteY7" fmla="*/ 267461 h 267462"/>
              <a:gd name="connsiteX8" fmla="*/ 1244346 w 1324356"/>
              <a:gd name="connsiteY8" fmla="*/ 267461 h 267462"/>
              <a:gd name="connsiteX9" fmla="*/ 1244346 w 1324356"/>
              <a:gd name="connsiteY9" fmla="*/ 267462 h 267462"/>
              <a:gd name="connsiteX10" fmla="*/ 0 w 1324356"/>
              <a:gd name="connsiteY10" fmla="*/ 267462 h 267462"/>
              <a:gd name="connsiteX11" fmla="*/ 0 w 1324356"/>
              <a:gd name="connsiteY11" fmla="*/ 76837 h 267462"/>
              <a:gd name="connsiteX12" fmla="*/ 76837 w 1324356"/>
              <a:gd name="connsiteY12" fmla="*/ 0 h 2674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324356" h="267462">
                <a:moveTo>
                  <a:pt x="76837" y="0"/>
                </a:moveTo>
                <a:lnTo>
                  <a:pt x="1167509" y="0"/>
                </a:lnTo>
                <a:cubicBezTo>
                  <a:pt x="1209945" y="0"/>
                  <a:pt x="1244346" y="34401"/>
                  <a:pt x="1244346" y="76837"/>
                </a:cubicBezTo>
                <a:lnTo>
                  <a:pt x="1244346" y="200872"/>
                </a:lnTo>
                <a:lnTo>
                  <a:pt x="1248176" y="219839"/>
                </a:lnTo>
                <a:cubicBezTo>
                  <a:pt x="1259989" y="247769"/>
                  <a:pt x="1287646" y="267367"/>
                  <a:pt x="1319879" y="267367"/>
                </a:cubicBezTo>
                <a:lnTo>
                  <a:pt x="1324356" y="266463"/>
                </a:lnTo>
                <a:lnTo>
                  <a:pt x="1324356" y="267461"/>
                </a:lnTo>
                <a:lnTo>
                  <a:pt x="1244346" y="267461"/>
                </a:lnTo>
                <a:lnTo>
                  <a:pt x="1244346" y="267462"/>
                </a:lnTo>
                <a:lnTo>
                  <a:pt x="0" y="267462"/>
                </a:lnTo>
                <a:lnTo>
                  <a:pt x="0" y="76837"/>
                </a:lnTo>
                <a:cubicBezTo>
                  <a:pt x="0" y="34401"/>
                  <a:pt x="34401" y="0"/>
                  <a:pt x="76837" y="0"/>
                </a:cubicBezTo>
                <a:close/>
              </a:path>
            </a:pathLst>
          </a:custGeom>
          <a:solidFill>
            <a:srgbClr val="4B90B5"/>
          </a:solidFill>
          <a:ln>
            <a:solidFill>
              <a:srgbClr val="4B90B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/>
              <a:t>Quand ?</a:t>
            </a:r>
          </a:p>
        </p:txBody>
      </p:sp>
      <p:sp>
        <p:nvSpPr>
          <p:cNvPr id="26" name="Forme libre 25"/>
          <p:cNvSpPr/>
          <p:nvPr/>
        </p:nvSpPr>
        <p:spPr>
          <a:xfrm>
            <a:off x="343289" y="3180063"/>
            <a:ext cx="4868792" cy="2025444"/>
          </a:xfrm>
          <a:custGeom>
            <a:avLst/>
            <a:gdLst>
              <a:gd name="connsiteX0" fmla="*/ 0 w 4868792"/>
              <a:gd name="connsiteY0" fmla="*/ 0 h 2025444"/>
              <a:gd name="connsiteX1" fmla="*/ 408551 w 4868792"/>
              <a:gd name="connsiteY1" fmla="*/ 0 h 2025444"/>
              <a:gd name="connsiteX2" fmla="*/ 408551 w 4868792"/>
              <a:gd name="connsiteY2" fmla="*/ 1 h 2025444"/>
              <a:gd name="connsiteX3" fmla="*/ 4750911 w 4868792"/>
              <a:gd name="connsiteY3" fmla="*/ 1 h 2025444"/>
              <a:gd name="connsiteX4" fmla="*/ 4868792 w 4868792"/>
              <a:gd name="connsiteY4" fmla="*/ 117882 h 2025444"/>
              <a:gd name="connsiteX5" fmla="*/ 4868792 w 4868792"/>
              <a:gd name="connsiteY5" fmla="*/ 1907563 h 2025444"/>
              <a:gd name="connsiteX6" fmla="*/ 4750911 w 4868792"/>
              <a:gd name="connsiteY6" fmla="*/ 2025444 h 2025444"/>
              <a:gd name="connsiteX7" fmla="*/ 117881 w 4868792"/>
              <a:gd name="connsiteY7" fmla="*/ 2025444 h 2025444"/>
              <a:gd name="connsiteX8" fmla="*/ 0 w 4868792"/>
              <a:gd name="connsiteY8" fmla="*/ 1907563 h 2025444"/>
              <a:gd name="connsiteX9" fmla="*/ 0 w 4868792"/>
              <a:gd name="connsiteY9" fmla="*/ 318564 h 2025444"/>
              <a:gd name="connsiteX10" fmla="*/ 0 w 4868792"/>
              <a:gd name="connsiteY10" fmla="*/ 117882 h 20254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4868792" h="2025444">
                <a:moveTo>
                  <a:pt x="0" y="0"/>
                </a:moveTo>
                <a:lnTo>
                  <a:pt x="408551" y="0"/>
                </a:lnTo>
                <a:lnTo>
                  <a:pt x="408551" y="1"/>
                </a:lnTo>
                <a:lnTo>
                  <a:pt x="4750911" y="1"/>
                </a:lnTo>
                <a:cubicBezTo>
                  <a:pt x="4816015" y="1"/>
                  <a:pt x="4868792" y="52778"/>
                  <a:pt x="4868792" y="117882"/>
                </a:cubicBezTo>
                <a:lnTo>
                  <a:pt x="4868792" y="1907563"/>
                </a:lnTo>
                <a:cubicBezTo>
                  <a:pt x="4868792" y="1972667"/>
                  <a:pt x="4816015" y="2025444"/>
                  <a:pt x="4750911" y="2025444"/>
                </a:cubicBezTo>
                <a:lnTo>
                  <a:pt x="117881" y="2025444"/>
                </a:lnTo>
                <a:cubicBezTo>
                  <a:pt x="52777" y="2025444"/>
                  <a:pt x="0" y="1972667"/>
                  <a:pt x="0" y="1907563"/>
                </a:cubicBezTo>
                <a:lnTo>
                  <a:pt x="0" y="318564"/>
                </a:lnTo>
                <a:lnTo>
                  <a:pt x="0" y="117882"/>
                </a:lnTo>
                <a:close/>
              </a:path>
            </a:pathLst>
          </a:custGeom>
          <a:ln>
            <a:solidFill>
              <a:srgbClr val="4B90B5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fr-FR" sz="1200">
              <a:solidFill>
                <a:srgbClr val="4B90B5"/>
              </a:solidFill>
            </a:endParaRPr>
          </a:p>
        </p:txBody>
      </p:sp>
      <p:sp>
        <p:nvSpPr>
          <p:cNvPr id="27" name="Forme libre 26"/>
          <p:cNvSpPr/>
          <p:nvPr/>
        </p:nvSpPr>
        <p:spPr>
          <a:xfrm>
            <a:off x="343291" y="5289566"/>
            <a:ext cx="1324356" cy="267462"/>
          </a:xfrm>
          <a:custGeom>
            <a:avLst/>
            <a:gdLst>
              <a:gd name="connsiteX0" fmla="*/ 76837 w 1324356"/>
              <a:gd name="connsiteY0" fmla="*/ 0 h 267462"/>
              <a:gd name="connsiteX1" fmla="*/ 1167509 w 1324356"/>
              <a:gd name="connsiteY1" fmla="*/ 0 h 267462"/>
              <a:gd name="connsiteX2" fmla="*/ 1244346 w 1324356"/>
              <a:gd name="connsiteY2" fmla="*/ 76837 h 267462"/>
              <a:gd name="connsiteX3" fmla="*/ 1244346 w 1324356"/>
              <a:gd name="connsiteY3" fmla="*/ 200872 h 267462"/>
              <a:gd name="connsiteX4" fmla="*/ 1248176 w 1324356"/>
              <a:gd name="connsiteY4" fmla="*/ 219839 h 267462"/>
              <a:gd name="connsiteX5" fmla="*/ 1319879 w 1324356"/>
              <a:gd name="connsiteY5" fmla="*/ 267367 h 267462"/>
              <a:gd name="connsiteX6" fmla="*/ 1324356 w 1324356"/>
              <a:gd name="connsiteY6" fmla="*/ 266463 h 267462"/>
              <a:gd name="connsiteX7" fmla="*/ 1324356 w 1324356"/>
              <a:gd name="connsiteY7" fmla="*/ 267461 h 267462"/>
              <a:gd name="connsiteX8" fmla="*/ 1244346 w 1324356"/>
              <a:gd name="connsiteY8" fmla="*/ 267461 h 267462"/>
              <a:gd name="connsiteX9" fmla="*/ 1244346 w 1324356"/>
              <a:gd name="connsiteY9" fmla="*/ 267462 h 267462"/>
              <a:gd name="connsiteX10" fmla="*/ 0 w 1324356"/>
              <a:gd name="connsiteY10" fmla="*/ 267462 h 267462"/>
              <a:gd name="connsiteX11" fmla="*/ 0 w 1324356"/>
              <a:gd name="connsiteY11" fmla="*/ 76837 h 267462"/>
              <a:gd name="connsiteX12" fmla="*/ 76837 w 1324356"/>
              <a:gd name="connsiteY12" fmla="*/ 0 h 2674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324356" h="267462">
                <a:moveTo>
                  <a:pt x="76837" y="0"/>
                </a:moveTo>
                <a:lnTo>
                  <a:pt x="1167509" y="0"/>
                </a:lnTo>
                <a:cubicBezTo>
                  <a:pt x="1209945" y="0"/>
                  <a:pt x="1244346" y="34401"/>
                  <a:pt x="1244346" y="76837"/>
                </a:cubicBezTo>
                <a:lnTo>
                  <a:pt x="1244346" y="200872"/>
                </a:lnTo>
                <a:lnTo>
                  <a:pt x="1248176" y="219839"/>
                </a:lnTo>
                <a:cubicBezTo>
                  <a:pt x="1259989" y="247769"/>
                  <a:pt x="1287646" y="267367"/>
                  <a:pt x="1319879" y="267367"/>
                </a:cubicBezTo>
                <a:lnTo>
                  <a:pt x="1324356" y="266463"/>
                </a:lnTo>
                <a:lnTo>
                  <a:pt x="1324356" y="267461"/>
                </a:lnTo>
                <a:lnTo>
                  <a:pt x="1244346" y="267461"/>
                </a:lnTo>
                <a:lnTo>
                  <a:pt x="1244346" y="267462"/>
                </a:lnTo>
                <a:lnTo>
                  <a:pt x="0" y="267462"/>
                </a:lnTo>
                <a:lnTo>
                  <a:pt x="0" y="76837"/>
                </a:lnTo>
                <a:cubicBezTo>
                  <a:pt x="0" y="34401"/>
                  <a:pt x="34401" y="0"/>
                  <a:pt x="76837" y="0"/>
                </a:cubicBezTo>
                <a:close/>
              </a:path>
            </a:pathLst>
          </a:custGeom>
          <a:solidFill>
            <a:srgbClr val="4B90B5"/>
          </a:solidFill>
          <a:ln>
            <a:solidFill>
              <a:srgbClr val="4B90B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/>
              <a:t>Où ?</a:t>
            </a:r>
          </a:p>
        </p:txBody>
      </p:sp>
      <p:sp>
        <p:nvSpPr>
          <p:cNvPr id="28" name="Forme libre 27"/>
          <p:cNvSpPr/>
          <p:nvPr/>
        </p:nvSpPr>
        <p:spPr>
          <a:xfrm>
            <a:off x="343289" y="5557028"/>
            <a:ext cx="4868792" cy="1148508"/>
          </a:xfrm>
          <a:custGeom>
            <a:avLst/>
            <a:gdLst>
              <a:gd name="connsiteX0" fmla="*/ 0 w 4868792"/>
              <a:gd name="connsiteY0" fmla="*/ 0 h 1148508"/>
              <a:gd name="connsiteX1" fmla="*/ 914400 w 4868792"/>
              <a:gd name="connsiteY1" fmla="*/ 0 h 1148508"/>
              <a:gd name="connsiteX2" fmla="*/ 914400 w 4868792"/>
              <a:gd name="connsiteY2" fmla="*/ 1 h 1148508"/>
              <a:gd name="connsiteX3" fmla="*/ 4774086 w 4868792"/>
              <a:gd name="connsiteY3" fmla="*/ 1 h 1148508"/>
              <a:gd name="connsiteX4" fmla="*/ 4868792 w 4868792"/>
              <a:gd name="connsiteY4" fmla="*/ 94707 h 1148508"/>
              <a:gd name="connsiteX5" fmla="*/ 4868792 w 4868792"/>
              <a:gd name="connsiteY5" fmla="*/ 1053802 h 1148508"/>
              <a:gd name="connsiteX6" fmla="*/ 4774086 w 4868792"/>
              <a:gd name="connsiteY6" fmla="*/ 1148508 h 1148508"/>
              <a:gd name="connsiteX7" fmla="*/ 94706 w 4868792"/>
              <a:gd name="connsiteY7" fmla="*/ 1148508 h 1148508"/>
              <a:gd name="connsiteX8" fmla="*/ 0 w 4868792"/>
              <a:gd name="connsiteY8" fmla="*/ 1053802 h 1148508"/>
              <a:gd name="connsiteX9" fmla="*/ 0 w 4868792"/>
              <a:gd name="connsiteY9" fmla="*/ 914400 h 1148508"/>
              <a:gd name="connsiteX10" fmla="*/ 0 w 4868792"/>
              <a:gd name="connsiteY10" fmla="*/ 94707 h 11485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4868792" h="1148508">
                <a:moveTo>
                  <a:pt x="0" y="0"/>
                </a:moveTo>
                <a:lnTo>
                  <a:pt x="914400" y="0"/>
                </a:lnTo>
                <a:lnTo>
                  <a:pt x="914400" y="1"/>
                </a:lnTo>
                <a:lnTo>
                  <a:pt x="4774086" y="1"/>
                </a:lnTo>
                <a:cubicBezTo>
                  <a:pt x="4826391" y="1"/>
                  <a:pt x="4868792" y="42402"/>
                  <a:pt x="4868792" y="94707"/>
                </a:cubicBezTo>
                <a:lnTo>
                  <a:pt x="4868792" y="1053802"/>
                </a:lnTo>
                <a:cubicBezTo>
                  <a:pt x="4868792" y="1106107"/>
                  <a:pt x="4826391" y="1148508"/>
                  <a:pt x="4774086" y="1148508"/>
                </a:cubicBezTo>
                <a:lnTo>
                  <a:pt x="94706" y="1148508"/>
                </a:lnTo>
                <a:cubicBezTo>
                  <a:pt x="42401" y="1148508"/>
                  <a:pt x="0" y="1106107"/>
                  <a:pt x="0" y="1053802"/>
                </a:cubicBezTo>
                <a:lnTo>
                  <a:pt x="0" y="914400"/>
                </a:lnTo>
                <a:lnTo>
                  <a:pt x="0" y="94707"/>
                </a:lnTo>
                <a:close/>
              </a:path>
            </a:pathLst>
          </a:custGeom>
          <a:ln>
            <a:solidFill>
              <a:srgbClr val="4B90B5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pPr marL="176213" indent="-176213"/>
            <a:r>
              <a:rPr lang="fr-FR" sz="1200" dirty="0" smtClean="0">
                <a:solidFill>
                  <a:srgbClr val="4B90B5"/>
                </a:solidFill>
              </a:rPr>
              <a:t>Trouver le lieu le mieux </a:t>
            </a:r>
            <a:r>
              <a:rPr lang="fr-FR" sz="1200" dirty="0" smtClean="0">
                <a:solidFill>
                  <a:srgbClr val="4B90B5"/>
                </a:solidFill>
              </a:rPr>
              <a:t>adapté </a:t>
            </a:r>
            <a:r>
              <a:rPr lang="fr-FR" sz="1200" dirty="0" smtClean="0">
                <a:solidFill>
                  <a:srgbClr val="4B90B5"/>
                </a:solidFill>
              </a:rPr>
              <a:t>pour faire le point sur le premier cycle. </a:t>
            </a:r>
          </a:p>
          <a:p>
            <a:pPr marL="176213" indent="-176213"/>
            <a:r>
              <a:rPr lang="fr-FR" sz="1200" dirty="0" smtClean="0">
                <a:solidFill>
                  <a:srgbClr val="4B90B5"/>
                </a:solidFill>
              </a:rPr>
              <a:t>A nouveau, choisir un lieu qui favorise l’</a:t>
            </a:r>
            <a:r>
              <a:rPr lang="fr-FR" sz="1200" dirty="0">
                <a:solidFill>
                  <a:srgbClr val="4B90B5"/>
                </a:solidFill>
              </a:rPr>
              <a:t> é</a:t>
            </a:r>
            <a:r>
              <a:rPr lang="fr-FR" sz="1200" dirty="0" smtClean="0">
                <a:solidFill>
                  <a:srgbClr val="4B90B5"/>
                </a:solidFill>
              </a:rPr>
              <a:t>change et le recul sur le premier cycle de transformation</a:t>
            </a:r>
            <a:r>
              <a:rPr lang="fr-FR" sz="1200" dirty="0">
                <a:solidFill>
                  <a:srgbClr val="4B90B5"/>
                </a:solidFill>
              </a:rPr>
              <a:t> </a:t>
            </a:r>
            <a:r>
              <a:rPr lang="fr-FR" sz="1200" dirty="0" smtClean="0">
                <a:solidFill>
                  <a:srgbClr val="4B90B5"/>
                </a:solidFill>
              </a:rPr>
              <a:t>et pr</a:t>
            </a:r>
            <a:r>
              <a:rPr lang="fr-FR" sz="1200" dirty="0">
                <a:solidFill>
                  <a:srgbClr val="4B90B5"/>
                </a:solidFill>
              </a:rPr>
              <a:t>é</a:t>
            </a:r>
            <a:r>
              <a:rPr lang="fr-FR" sz="1200" dirty="0" smtClean="0">
                <a:solidFill>
                  <a:srgbClr val="4B90B5"/>
                </a:solidFill>
              </a:rPr>
              <a:t>parer le </a:t>
            </a:r>
            <a:r>
              <a:rPr lang="fr-FR" sz="1200" dirty="0" smtClean="0">
                <a:solidFill>
                  <a:srgbClr val="4B90B5"/>
                </a:solidFill>
              </a:rPr>
              <a:t>suivant.</a:t>
            </a:r>
            <a:endParaRPr lang="fr-FR" sz="1200" dirty="0" smtClean="0">
              <a:solidFill>
                <a:srgbClr val="4B90B5"/>
              </a:solidFill>
            </a:endParaRPr>
          </a:p>
          <a:p>
            <a:pPr marL="176213" indent="-176213"/>
            <a:r>
              <a:rPr lang="fr-FR" sz="1200" dirty="0" smtClean="0">
                <a:solidFill>
                  <a:srgbClr val="4B90B5"/>
                </a:solidFill>
              </a:rPr>
              <a:t>Idéalement, demeurer </a:t>
            </a:r>
            <a:r>
              <a:rPr lang="fr-FR" sz="1200" dirty="0" smtClean="0">
                <a:solidFill>
                  <a:srgbClr val="4B90B5"/>
                </a:solidFill>
              </a:rPr>
              <a:t>sur le site pour éviter la rupture avec le reste de l’organisation qui est maintenant </a:t>
            </a:r>
            <a:r>
              <a:rPr lang="fr-FR" sz="1200" dirty="0" smtClean="0">
                <a:solidFill>
                  <a:srgbClr val="4B90B5"/>
                </a:solidFill>
              </a:rPr>
              <a:t>à bord.</a:t>
            </a:r>
            <a:endParaRPr lang="fr-FR" sz="1200" dirty="0" smtClean="0">
              <a:solidFill>
                <a:srgbClr val="4B90B5"/>
              </a:solidFill>
            </a:endParaRPr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5400000">
            <a:off x="1629152" y="2152404"/>
            <a:ext cx="1704484" cy="42762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24629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orme libre 16"/>
          <p:cNvSpPr/>
          <p:nvPr/>
        </p:nvSpPr>
        <p:spPr>
          <a:xfrm>
            <a:off x="343291" y="1830086"/>
            <a:ext cx="1324356" cy="267462"/>
          </a:xfrm>
          <a:custGeom>
            <a:avLst/>
            <a:gdLst>
              <a:gd name="connsiteX0" fmla="*/ 76837 w 1324356"/>
              <a:gd name="connsiteY0" fmla="*/ 0 h 267462"/>
              <a:gd name="connsiteX1" fmla="*/ 1167509 w 1324356"/>
              <a:gd name="connsiteY1" fmla="*/ 0 h 267462"/>
              <a:gd name="connsiteX2" fmla="*/ 1244346 w 1324356"/>
              <a:gd name="connsiteY2" fmla="*/ 76837 h 267462"/>
              <a:gd name="connsiteX3" fmla="*/ 1244346 w 1324356"/>
              <a:gd name="connsiteY3" fmla="*/ 200872 h 267462"/>
              <a:gd name="connsiteX4" fmla="*/ 1248176 w 1324356"/>
              <a:gd name="connsiteY4" fmla="*/ 219839 h 267462"/>
              <a:gd name="connsiteX5" fmla="*/ 1319879 w 1324356"/>
              <a:gd name="connsiteY5" fmla="*/ 267367 h 267462"/>
              <a:gd name="connsiteX6" fmla="*/ 1324356 w 1324356"/>
              <a:gd name="connsiteY6" fmla="*/ 266463 h 267462"/>
              <a:gd name="connsiteX7" fmla="*/ 1324356 w 1324356"/>
              <a:gd name="connsiteY7" fmla="*/ 267461 h 267462"/>
              <a:gd name="connsiteX8" fmla="*/ 1244346 w 1324356"/>
              <a:gd name="connsiteY8" fmla="*/ 267461 h 267462"/>
              <a:gd name="connsiteX9" fmla="*/ 1244346 w 1324356"/>
              <a:gd name="connsiteY9" fmla="*/ 267462 h 267462"/>
              <a:gd name="connsiteX10" fmla="*/ 0 w 1324356"/>
              <a:gd name="connsiteY10" fmla="*/ 267462 h 267462"/>
              <a:gd name="connsiteX11" fmla="*/ 0 w 1324356"/>
              <a:gd name="connsiteY11" fmla="*/ 76837 h 267462"/>
              <a:gd name="connsiteX12" fmla="*/ 76837 w 1324356"/>
              <a:gd name="connsiteY12" fmla="*/ 0 h 2674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324356" h="267462">
                <a:moveTo>
                  <a:pt x="76837" y="0"/>
                </a:moveTo>
                <a:lnTo>
                  <a:pt x="1167509" y="0"/>
                </a:lnTo>
                <a:cubicBezTo>
                  <a:pt x="1209945" y="0"/>
                  <a:pt x="1244346" y="34401"/>
                  <a:pt x="1244346" y="76837"/>
                </a:cubicBezTo>
                <a:lnTo>
                  <a:pt x="1244346" y="200872"/>
                </a:lnTo>
                <a:lnTo>
                  <a:pt x="1248176" y="219839"/>
                </a:lnTo>
                <a:cubicBezTo>
                  <a:pt x="1259989" y="247769"/>
                  <a:pt x="1287646" y="267367"/>
                  <a:pt x="1319879" y="267367"/>
                </a:cubicBezTo>
                <a:lnTo>
                  <a:pt x="1324356" y="266463"/>
                </a:lnTo>
                <a:lnTo>
                  <a:pt x="1324356" y="267461"/>
                </a:lnTo>
                <a:lnTo>
                  <a:pt x="1244346" y="267461"/>
                </a:lnTo>
                <a:lnTo>
                  <a:pt x="1244346" y="267462"/>
                </a:lnTo>
                <a:lnTo>
                  <a:pt x="0" y="267462"/>
                </a:lnTo>
                <a:lnTo>
                  <a:pt x="0" y="76837"/>
                </a:lnTo>
                <a:cubicBezTo>
                  <a:pt x="0" y="34401"/>
                  <a:pt x="34401" y="0"/>
                  <a:pt x="76837" y="0"/>
                </a:cubicBezTo>
                <a:close/>
              </a:path>
            </a:pathLst>
          </a:custGeom>
          <a:solidFill>
            <a:srgbClr val="4B90B5"/>
          </a:solidFill>
          <a:ln>
            <a:solidFill>
              <a:srgbClr val="4B90B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/>
              <a:t>Comment ?</a:t>
            </a:r>
          </a:p>
        </p:txBody>
      </p:sp>
      <p:sp>
        <p:nvSpPr>
          <p:cNvPr id="22" name="Forme libre 21"/>
          <p:cNvSpPr/>
          <p:nvPr/>
        </p:nvSpPr>
        <p:spPr>
          <a:xfrm>
            <a:off x="343289" y="3180064"/>
            <a:ext cx="4868792" cy="2025444"/>
          </a:xfrm>
          <a:custGeom>
            <a:avLst/>
            <a:gdLst>
              <a:gd name="connsiteX0" fmla="*/ 0 w 4868792"/>
              <a:gd name="connsiteY0" fmla="*/ 0 h 2025444"/>
              <a:gd name="connsiteX1" fmla="*/ 408551 w 4868792"/>
              <a:gd name="connsiteY1" fmla="*/ 0 h 2025444"/>
              <a:gd name="connsiteX2" fmla="*/ 408551 w 4868792"/>
              <a:gd name="connsiteY2" fmla="*/ 1 h 2025444"/>
              <a:gd name="connsiteX3" fmla="*/ 4750911 w 4868792"/>
              <a:gd name="connsiteY3" fmla="*/ 1 h 2025444"/>
              <a:gd name="connsiteX4" fmla="*/ 4868792 w 4868792"/>
              <a:gd name="connsiteY4" fmla="*/ 117882 h 2025444"/>
              <a:gd name="connsiteX5" fmla="*/ 4868792 w 4868792"/>
              <a:gd name="connsiteY5" fmla="*/ 1907563 h 2025444"/>
              <a:gd name="connsiteX6" fmla="*/ 4750911 w 4868792"/>
              <a:gd name="connsiteY6" fmla="*/ 2025444 h 2025444"/>
              <a:gd name="connsiteX7" fmla="*/ 117881 w 4868792"/>
              <a:gd name="connsiteY7" fmla="*/ 2025444 h 2025444"/>
              <a:gd name="connsiteX8" fmla="*/ 0 w 4868792"/>
              <a:gd name="connsiteY8" fmla="*/ 1907563 h 2025444"/>
              <a:gd name="connsiteX9" fmla="*/ 0 w 4868792"/>
              <a:gd name="connsiteY9" fmla="*/ 318564 h 2025444"/>
              <a:gd name="connsiteX10" fmla="*/ 0 w 4868792"/>
              <a:gd name="connsiteY10" fmla="*/ 117882 h 20254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4868792" h="2025444">
                <a:moveTo>
                  <a:pt x="0" y="0"/>
                </a:moveTo>
                <a:lnTo>
                  <a:pt x="408551" y="0"/>
                </a:lnTo>
                <a:lnTo>
                  <a:pt x="408551" y="1"/>
                </a:lnTo>
                <a:lnTo>
                  <a:pt x="4750911" y="1"/>
                </a:lnTo>
                <a:cubicBezTo>
                  <a:pt x="4816015" y="1"/>
                  <a:pt x="4868792" y="52778"/>
                  <a:pt x="4868792" y="117882"/>
                </a:cubicBezTo>
                <a:lnTo>
                  <a:pt x="4868792" y="1907563"/>
                </a:lnTo>
                <a:cubicBezTo>
                  <a:pt x="4868792" y="1972667"/>
                  <a:pt x="4816015" y="2025444"/>
                  <a:pt x="4750911" y="2025444"/>
                </a:cubicBezTo>
                <a:lnTo>
                  <a:pt x="117881" y="2025444"/>
                </a:lnTo>
                <a:cubicBezTo>
                  <a:pt x="52777" y="2025444"/>
                  <a:pt x="0" y="1972667"/>
                  <a:pt x="0" y="1907563"/>
                </a:cubicBezTo>
                <a:lnTo>
                  <a:pt x="0" y="318564"/>
                </a:lnTo>
                <a:lnTo>
                  <a:pt x="0" y="117882"/>
                </a:lnTo>
                <a:close/>
              </a:path>
            </a:pathLst>
          </a:custGeom>
          <a:ln>
            <a:solidFill>
              <a:srgbClr val="4B90B5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fr-FR" sz="1200">
              <a:solidFill>
                <a:srgbClr val="4B90B5"/>
              </a:solidFill>
            </a:endParaRPr>
          </a:p>
        </p:txBody>
      </p:sp>
      <p:sp>
        <p:nvSpPr>
          <p:cNvPr id="33" name="Forme libre 32"/>
          <p:cNvSpPr/>
          <p:nvPr/>
        </p:nvSpPr>
        <p:spPr>
          <a:xfrm>
            <a:off x="343289" y="2097546"/>
            <a:ext cx="4868792" cy="4275814"/>
          </a:xfrm>
          <a:custGeom>
            <a:avLst/>
            <a:gdLst>
              <a:gd name="connsiteX0" fmla="*/ 0 w 4868792"/>
              <a:gd name="connsiteY0" fmla="*/ 0 h 4275814"/>
              <a:gd name="connsiteX1" fmla="*/ 116730 w 4868792"/>
              <a:gd name="connsiteY1" fmla="*/ 0 h 4275814"/>
              <a:gd name="connsiteX2" fmla="*/ 914400 w 4868792"/>
              <a:gd name="connsiteY2" fmla="*/ 0 h 4275814"/>
              <a:gd name="connsiteX3" fmla="*/ 4752062 w 4868792"/>
              <a:gd name="connsiteY3" fmla="*/ 0 h 4275814"/>
              <a:gd name="connsiteX4" fmla="*/ 4868792 w 4868792"/>
              <a:gd name="connsiteY4" fmla="*/ 116730 h 4275814"/>
              <a:gd name="connsiteX5" fmla="*/ 4868792 w 4868792"/>
              <a:gd name="connsiteY5" fmla="*/ 4159084 h 4275814"/>
              <a:gd name="connsiteX6" fmla="*/ 4752062 w 4868792"/>
              <a:gd name="connsiteY6" fmla="*/ 4275814 h 4275814"/>
              <a:gd name="connsiteX7" fmla="*/ 116730 w 4868792"/>
              <a:gd name="connsiteY7" fmla="*/ 4275814 h 4275814"/>
              <a:gd name="connsiteX8" fmla="*/ 0 w 4868792"/>
              <a:gd name="connsiteY8" fmla="*/ 4159084 h 4275814"/>
              <a:gd name="connsiteX9" fmla="*/ 0 w 4868792"/>
              <a:gd name="connsiteY9" fmla="*/ 914400 h 4275814"/>
              <a:gd name="connsiteX10" fmla="*/ 0 w 4868792"/>
              <a:gd name="connsiteY10" fmla="*/ 116730 h 42758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4868792" h="4275814">
                <a:moveTo>
                  <a:pt x="0" y="0"/>
                </a:moveTo>
                <a:lnTo>
                  <a:pt x="116730" y="0"/>
                </a:lnTo>
                <a:lnTo>
                  <a:pt x="914400" y="0"/>
                </a:lnTo>
                <a:lnTo>
                  <a:pt x="4752062" y="0"/>
                </a:lnTo>
                <a:cubicBezTo>
                  <a:pt x="4816530" y="0"/>
                  <a:pt x="4868792" y="52262"/>
                  <a:pt x="4868792" y="116730"/>
                </a:cubicBezTo>
                <a:lnTo>
                  <a:pt x="4868792" y="4159084"/>
                </a:lnTo>
                <a:cubicBezTo>
                  <a:pt x="4868792" y="4223552"/>
                  <a:pt x="4816530" y="4275814"/>
                  <a:pt x="4752062" y="4275814"/>
                </a:cubicBezTo>
                <a:lnTo>
                  <a:pt x="116730" y="4275814"/>
                </a:lnTo>
                <a:cubicBezTo>
                  <a:pt x="52262" y="4275814"/>
                  <a:pt x="0" y="4223552"/>
                  <a:pt x="0" y="4159084"/>
                </a:cubicBezTo>
                <a:lnTo>
                  <a:pt x="0" y="914400"/>
                </a:lnTo>
                <a:lnTo>
                  <a:pt x="0" y="116730"/>
                </a:lnTo>
                <a:close/>
              </a:path>
            </a:pathLst>
          </a:custGeom>
          <a:ln>
            <a:solidFill>
              <a:srgbClr val="4B90B5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t">
            <a:noAutofit/>
          </a:bodyPr>
          <a:lstStyle/>
          <a:p>
            <a:pPr marL="285750" indent="-285750"/>
            <a:r>
              <a:rPr lang="fr-FR" sz="1200" dirty="0" smtClean="0">
                <a:solidFill>
                  <a:srgbClr val="4B90B5"/>
                </a:solidFill>
              </a:rPr>
              <a:t>Faire un premier bilan de comparaison entre les résultats et les ambitions formulées lors de </a:t>
            </a:r>
            <a:r>
              <a:rPr lang="fr-FR" sz="1200" dirty="0">
                <a:solidFill>
                  <a:srgbClr val="4B90B5"/>
                </a:solidFill>
              </a:rPr>
              <a:t>l’ étape </a:t>
            </a:r>
            <a:r>
              <a:rPr lang="fr-FR" sz="1200" dirty="0" smtClean="0">
                <a:solidFill>
                  <a:srgbClr val="4B90B5"/>
                </a:solidFill>
              </a:rPr>
              <a:t>Projeter.</a:t>
            </a:r>
            <a:endParaRPr lang="fr-FR" sz="1200" dirty="0" smtClean="0">
              <a:solidFill>
                <a:srgbClr val="4B90B5"/>
              </a:solidFill>
            </a:endParaRPr>
          </a:p>
          <a:p>
            <a:pPr marL="285750" indent="-285750">
              <a:buFont typeface="+mj-lt"/>
              <a:buAutoNum type="arabicPeriod"/>
            </a:pPr>
            <a:endParaRPr lang="fr-FR" sz="1200" dirty="0">
              <a:solidFill>
                <a:srgbClr val="4B90B5"/>
              </a:solidFill>
            </a:endParaRPr>
          </a:p>
          <a:p>
            <a:pPr marL="285750" indent="-285750"/>
            <a:r>
              <a:rPr lang="fr-FR" sz="1200" dirty="0" smtClean="0">
                <a:solidFill>
                  <a:srgbClr val="4B90B5"/>
                </a:solidFill>
              </a:rPr>
              <a:t>Définir de quelle manière la cohésion entre les différents niveaux a</a:t>
            </a:r>
            <a:r>
              <a:rPr lang="fr-FR" sz="1200" dirty="0" smtClean="0"/>
              <a:t> </a:t>
            </a:r>
            <a:r>
              <a:rPr lang="fr-FR" sz="1200" dirty="0" smtClean="0">
                <a:solidFill>
                  <a:srgbClr val="4B90B5"/>
                </a:solidFill>
              </a:rPr>
              <a:t>augmenté au cours de ce cycle de transformation.</a:t>
            </a:r>
          </a:p>
          <a:p>
            <a:pPr marL="285750" indent="-285750">
              <a:buFont typeface="+mj-lt"/>
              <a:buAutoNum type="arabicPeriod"/>
            </a:pPr>
            <a:endParaRPr lang="fr-FR" sz="1200" dirty="0">
              <a:solidFill>
                <a:srgbClr val="4B90B5"/>
              </a:solidFill>
            </a:endParaRPr>
          </a:p>
          <a:p>
            <a:pPr marL="285750" indent="-285750"/>
            <a:r>
              <a:rPr lang="fr-FR" sz="1200" dirty="0" smtClean="0">
                <a:solidFill>
                  <a:srgbClr val="4B90B5"/>
                </a:solidFill>
              </a:rPr>
              <a:t>Définir le niveau d’appropriation des équipes sur les nouvelles  méthodes de travail mise en </a:t>
            </a:r>
            <a:r>
              <a:rPr lang="fr-FR" sz="1200" dirty="0" smtClean="0">
                <a:solidFill>
                  <a:srgbClr val="4B90B5"/>
                </a:solidFill>
              </a:rPr>
              <a:t>place.</a:t>
            </a:r>
            <a:endParaRPr lang="fr-FR" sz="1200" dirty="0" smtClean="0">
              <a:solidFill>
                <a:srgbClr val="4B90B5"/>
              </a:solidFill>
            </a:endParaRPr>
          </a:p>
          <a:p>
            <a:pPr marL="285750" indent="-285750">
              <a:buFont typeface="+mj-lt"/>
              <a:buAutoNum type="arabicPeriod"/>
            </a:pPr>
            <a:endParaRPr lang="fr-FR" sz="1200" dirty="0">
              <a:solidFill>
                <a:srgbClr val="4B90B5"/>
              </a:solidFill>
            </a:endParaRPr>
          </a:p>
          <a:p>
            <a:pPr marL="285750" indent="-285750"/>
            <a:r>
              <a:rPr lang="fr-FR" sz="1200" dirty="0" smtClean="0">
                <a:solidFill>
                  <a:srgbClr val="4B90B5"/>
                </a:solidFill>
              </a:rPr>
              <a:t>Lister les facteurs </a:t>
            </a:r>
            <a:r>
              <a:rPr lang="fr-FR" sz="1200" dirty="0" smtClean="0">
                <a:solidFill>
                  <a:srgbClr val="4B90B5"/>
                </a:solidFill>
              </a:rPr>
              <a:t>de </a:t>
            </a:r>
            <a:r>
              <a:rPr lang="fr-FR" sz="1200" dirty="0" smtClean="0">
                <a:solidFill>
                  <a:srgbClr val="4B90B5"/>
                </a:solidFill>
              </a:rPr>
              <a:t>succès de la méthode qui ont permis de mettre en place les changements de </a:t>
            </a:r>
            <a:r>
              <a:rPr lang="fr-FR" sz="1200" dirty="0" smtClean="0">
                <a:solidFill>
                  <a:srgbClr val="4B90B5"/>
                </a:solidFill>
              </a:rPr>
              <a:t>manière </a:t>
            </a:r>
            <a:r>
              <a:rPr lang="fr-FR" sz="1200" dirty="0" smtClean="0">
                <a:solidFill>
                  <a:srgbClr val="4B90B5"/>
                </a:solidFill>
              </a:rPr>
              <a:t>plus </a:t>
            </a:r>
            <a:r>
              <a:rPr lang="fr-FR" sz="1200" dirty="0" smtClean="0">
                <a:solidFill>
                  <a:srgbClr val="4B90B5"/>
                </a:solidFill>
              </a:rPr>
              <a:t>efficace.</a:t>
            </a:r>
            <a:endParaRPr lang="fr-FR" sz="1200" dirty="0" smtClean="0">
              <a:solidFill>
                <a:srgbClr val="4B90B5"/>
              </a:solidFill>
            </a:endParaRPr>
          </a:p>
          <a:p>
            <a:pPr marL="285750" indent="-285750">
              <a:buFont typeface="+mj-lt"/>
              <a:buAutoNum type="arabicPeriod"/>
            </a:pPr>
            <a:endParaRPr lang="fr-FR" sz="1200" dirty="0">
              <a:solidFill>
                <a:srgbClr val="4B90B5"/>
              </a:solidFill>
            </a:endParaRPr>
          </a:p>
          <a:p>
            <a:r>
              <a:rPr lang="fr-FR" sz="1200" i="1" dirty="0" smtClean="0">
                <a:solidFill>
                  <a:srgbClr val="4B90B5"/>
                </a:solidFill>
              </a:rPr>
              <a:t>NB : </a:t>
            </a:r>
            <a:r>
              <a:rPr lang="fr-FR" sz="1200" dirty="0" smtClean="0">
                <a:solidFill>
                  <a:srgbClr val="4B90B5"/>
                </a:solidFill>
              </a:rPr>
              <a:t>L’ensemble de ces questions peut être </a:t>
            </a:r>
            <a:r>
              <a:rPr lang="fr-FR" sz="1200" dirty="0" smtClean="0">
                <a:solidFill>
                  <a:srgbClr val="4B90B5"/>
                </a:solidFill>
              </a:rPr>
              <a:t>traité </a:t>
            </a:r>
            <a:r>
              <a:rPr lang="fr-FR" sz="1200" dirty="0" smtClean="0">
                <a:solidFill>
                  <a:srgbClr val="4B90B5"/>
                </a:solidFill>
              </a:rPr>
              <a:t>avec le support de sondage auprès de l’ensemble des </a:t>
            </a:r>
            <a:r>
              <a:rPr lang="fr-FR" sz="1200" dirty="0" smtClean="0">
                <a:solidFill>
                  <a:srgbClr val="4B90B5"/>
                </a:solidFill>
              </a:rPr>
              <a:t>salariés.</a:t>
            </a:r>
            <a:r>
              <a:rPr lang="fr-FR" sz="1200" dirty="0" smtClean="0">
                <a:solidFill>
                  <a:srgbClr val="4B90B5"/>
                </a:solidFill>
              </a:rPr>
              <a:t/>
            </a:r>
            <a:br>
              <a:rPr lang="fr-FR" sz="1200" dirty="0" smtClean="0">
                <a:solidFill>
                  <a:srgbClr val="4B90B5"/>
                </a:solidFill>
              </a:rPr>
            </a:br>
            <a:r>
              <a:rPr lang="fr-FR" sz="1200" dirty="0" smtClean="0">
                <a:solidFill>
                  <a:srgbClr val="4B90B5"/>
                </a:solidFill>
              </a:rPr>
              <a:t/>
            </a:r>
            <a:br>
              <a:rPr lang="fr-FR" sz="1200" dirty="0" smtClean="0">
                <a:solidFill>
                  <a:srgbClr val="4B90B5"/>
                </a:solidFill>
              </a:rPr>
            </a:br>
            <a:r>
              <a:rPr lang="fr-FR" sz="1200" b="1" dirty="0">
                <a:solidFill>
                  <a:srgbClr val="4B90B5"/>
                </a:solidFill>
              </a:rPr>
              <a:t>ETAPE </a:t>
            </a:r>
            <a:r>
              <a:rPr lang="fr-FR" sz="1200" b="1" dirty="0" smtClean="0">
                <a:solidFill>
                  <a:srgbClr val="4B90B5"/>
                </a:solidFill>
              </a:rPr>
              <a:t>3 </a:t>
            </a:r>
            <a:r>
              <a:rPr lang="fr-FR" sz="1200" b="1" dirty="0">
                <a:solidFill>
                  <a:srgbClr val="4B90B5"/>
                </a:solidFill>
              </a:rPr>
              <a:t>CYCLE SUIVANT</a:t>
            </a:r>
            <a:endParaRPr lang="fr-FR" sz="1200" dirty="0" smtClean="0">
              <a:solidFill>
                <a:srgbClr val="4B90B5"/>
              </a:solidFill>
            </a:endParaRPr>
          </a:p>
          <a:p>
            <a:endParaRPr lang="fr-FR" sz="1200" dirty="0" smtClean="0">
              <a:solidFill>
                <a:srgbClr val="4B90B5"/>
              </a:solidFill>
            </a:endParaRPr>
          </a:p>
          <a:p>
            <a:pPr marL="285750" indent="-285750"/>
            <a:r>
              <a:rPr lang="fr-FR" sz="1200" dirty="0" smtClean="0">
                <a:solidFill>
                  <a:srgbClr val="4B90B5"/>
                </a:solidFill>
              </a:rPr>
              <a:t>Reprendre l’ensemble des ambitions de l’étape </a:t>
            </a:r>
            <a:r>
              <a:rPr lang="fr-FR" sz="1200" dirty="0" smtClean="0">
                <a:solidFill>
                  <a:srgbClr val="4B90B5"/>
                </a:solidFill>
              </a:rPr>
              <a:t>3.</a:t>
            </a:r>
            <a:r>
              <a:rPr lang="fr-FR" sz="1200" dirty="0">
                <a:solidFill>
                  <a:srgbClr val="4B90B5"/>
                </a:solidFill>
              </a:rPr>
              <a:t/>
            </a:r>
            <a:br>
              <a:rPr lang="fr-FR" sz="1200" dirty="0">
                <a:solidFill>
                  <a:srgbClr val="4B90B5"/>
                </a:solidFill>
              </a:rPr>
            </a:br>
            <a:endParaRPr lang="fr-FR" sz="1200" dirty="0">
              <a:solidFill>
                <a:srgbClr val="4B90B5"/>
              </a:solidFill>
            </a:endParaRPr>
          </a:p>
          <a:p>
            <a:pPr marL="285750" indent="-285750"/>
            <a:r>
              <a:rPr lang="fr-FR" sz="1200" dirty="0" smtClean="0">
                <a:solidFill>
                  <a:srgbClr val="4B90B5"/>
                </a:solidFill>
              </a:rPr>
              <a:t>En fonction des r</a:t>
            </a:r>
            <a:r>
              <a:rPr lang="fr-FR" sz="1200" dirty="0">
                <a:solidFill>
                  <a:srgbClr val="4B90B5"/>
                </a:solidFill>
              </a:rPr>
              <a:t>é</a:t>
            </a:r>
            <a:r>
              <a:rPr lang="fr-FR" sz="1200" dirty="0" smtClean="0">
                <a:solidFill>
                  <a:srgbClr val="4B90B5"/>
                </a:solidFill>
              </a:rPr>
              <a:t>sultats de </a:t>
            </a:r>
            <a:r>
              <a:rPr lang="fr-FR" sz="1200" dirty="0" smtClean="0">
                <a:solidFill>
                  <a:srgbClr val="4B90B5"/>
                </a:solidFill>
              </a:rPr>
              <a:t>l’étape </a:t>
            </a:r>
            <a:r>
              <a:rPr lang="fr-FR" sz="1200" dirty="0" smtClean="0">
                <a:solidFill>
                  <a:srgbClr val="4B90B5"/>
                </a:solidFill>
              </a:rPr>
              <a:t>9 et les r</a:t>
            </a:r>
            <a:r>
              <a:rPr lang="fr-FR" sz="1200" dirty="0">
                <a:solidFill>
                  <a:srgbClr val="4B90B5"/>
                </a:solidFill>
              </a:rPr>
              <a:t>é</a:t>
            </a:r>
            <a:r>
              <a:rPr lang="fr-FR" sz="1200" dirty="0" smtClean="0">
                <a:solidFill>
                  <a:srgbClr val="4B90B5"/>
                </a:solidFill>
              </a:rPr>
              <a:t>sultats des </a:t>
            </a:r>
            <a:r>
              <a:rPr lang="fr-FR" sz="1200" dirty="0">
                <a:solidFill>
                  <a:srgbClr val="4B90B5"/>
                </a:solidFill>
              </a:rPr>
              <a:t>é</a:t>
            </a:r>
            <a:r>
              <a:rPr lang="fr-FR" sz="1200" dirty="0" smtClean="0">
                <a:solidFill>
                  <a:srgbClr val="4B90B5"/>
                </a:solidFill>
              </a:rPr>
              <a:t>tapes 1 (S’immerger) et 2 (Coacher) du cycle 2, d</a:t>
            </a:r>
            <a:r>
              <a:rPr lang="fr-FR" sz="1200" dirty="0">
                <a:solidFill>
                  <a:srgbClr val="4B90B5"/>
                </a:solidFill>
              </a:rPr>
              <a:t>é</a:t>
            </a:r>
            <a:r>
              <a:rPr lang="fr-FR" sz="1200" dirty="0" smtClean="0">
                <a:solidFill>
                  <a:srgbClr val="4B90B5"/>
                </a:solidFill>
              </a:rPr>
              <a:t>finir la nouvelle ambition dans </a:t>
            </a:r>
            <a:r>
              <a:rPr lang="fr-FR" sz="1200" dirty="0" smtClean="0">
                <a:solidFill>
                  <a:srgbClr val="4B90B5"/>
                </a:solidFill>
              </a:rPr>
              <a:t>l’étape </a:t>
            </a:r>
            <a:r>
              <a:rPr lang="fr-FR" sz="1200" dirty="0" smtClean="0">
                <a:solidFill>
                  <a:srgbClr val="4B90B5"/>
                </a:solidFill>
              </a:rPr>
              <a:t>3 (Projeter) du nouveau </a:t>
            </a:r>
            <a:r>
              <a:rPr lang="fr-FR" sz="1200" dirty="0" smtClean="0">
                <a:solidFill>
                  <a:srgbClr val="4B90B5"/>
                </a:solidFill>
              </a:rPr>
              <a:t>cycle.</a:t>
            </a:r>
            <a:endParaRPr lang="fr-FR" sz="1200" dirty="0">
              <a:solidFill>
                <a:srgbClr val="4B90B5"/>
              </a:solidFill>
            </a:endParaRPr>
          </a:p>
          <a:p>
            <a:endParaRPr lang="fr-FR" sz="1200" dirty="0">
              <a:solidFill>
                <a:srgbClr val="4B90B5"/>
              </a:solidFill>
            </a:endParaRPr>
          </a:p>
        </p:txBody>
      </p:sp>
      <p:sp>
        <p:nvSpPr>
          <p:cNvPr id="25" name="Rectangle à coins arrondis 24"/>
          <p:cNvSpPr/>
          <p:nvPr/>
        </p:nvSpPr>
        <p:spPr>
          <a:xfrm>
            <a:off x="6286501" y="2125891"/>
            <a:ext cx="5627266" cy="1008000"/>
          </a:xfrm>
          <a:prstGeom prst="roundRect">
            <a:avLst>
              <a:gd name="adj" fmla="val 10679"/>
            </a:avLst>
          </a:prstGeom>
          <a:ln>
            <a:solidFill>
              <a:srgbClr val="4B90B5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fr-FR" sz="1200">
              <a:solidFill>
                <a:srgbClr val="4B90B5"/>
              </a:solidFill>
            </a:endParaRPr>
          </a:p>
        </p:txBody>
      </p:sp>
      <p:sp>
        <p:nvSpPr>
          <p:cNvPr id="29" name="Pentagone 28"/>
          <p:cNvSpPr/>
          <p:nvPr/>
        </p:nvSpPr>
        <p:spPr>
          <a:xfrm>
            <a:off x="5405889" y="2125891"/>
            <a:ext cx="802711" cy="1008000"/>
          </a:xfrm>
          <a:prstGeom prst="homePlate">
            <a:avLst>
              <a:gd name="adj" fmla="val 23171"/>
            </a:avLst>
          </a:prstGeom>
          <a:solidFill>
            <a:srgbClr val="4B90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lvl="0" algn="ctr"/>
            <a:r>
              <a:rPr lang="fr-FR" sz="1200" dirty="0" smtClean="0">
                <a:solidFill>
                  <a:prstClr val="white"/>
                </a:solidFill>
              </a:rPr>
              <a:t>Ecart entre l’ambition et les résultats</a:t>
            </a:r>
            <a:endParaRPr lang="fr-FR" sz="1200" dirty="0">
              <a:solidFill>
                <a:prstClr val="white"/>
              </a:solidFill>
            </a:endParaRPr>
          </a:p>
        </p:txBody>
      </p:sp>
      <p:sp>
        <p:nvSpPr>
          <p:cNvPr id="24" name="Rectangle à coins arrondis 23"/>
          <p:cNvSpPr/>
          <p:nvPr/>
        </p:nvSpPr>
        <p:spPr>
          <a:xfrm>
            <a:off x="6286501" y="3198315"/>
            <a:ext cx="5627266" cy="1008000"/>
          </a:xfrm>
          <a:prstGeom prst="roundRect">
            <a:avLst>
              <a:gd name="adj" fmla="val 10679"/>
            </a:avLst>
          </a:prstGeom>
          <a:ln>
            <a:solidFill>
              <a:srgbClr val="4B90B5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fr-FR" sz="1200">
              <a:solidFill>
                <a:srgbClr val="4B90B5"/>
              </a:solidFill>
            </a:endParaRPr>
          </a:p>
        </p:txBody>
      </p:sp>
      <p:sp>
        <p:nvSpPr>
          <p:cNvPr id="26" name="Pentagone 25"/>
          <p:cNvSpPr/>
          <p:nvPr/>
        </p:nvSpPr>
        <p:spPr>
          <a:xfrm>
            <a:off x="5405889" y="3198315"/>
            <a:ext cx="802711" cy="1008000"/>
          </a:xfrm>
          <a:prstGeom prst="homePlate">
            <a:avLst>
              <a:gd name="adj" fmla="val 23171"/>
            </a:avLst>
          </a:prstGeom>
          <a:solidFill>
            <a:srgbClr val="4B90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lvl="0" algn="ctr"/>
            <a:r>
              <a:rPr lang="fr-FR" sz="1200" dirty="0" smtClean="0">
                <a:solidFill>
                  <a:prstClr val="white"/>
                </a:solidFill>
              </a:rPr>
              <a:t>Cohésion des équipes</a:t>
            </a:r>
            <a:endParaRPr lang="fr-FR" sz="1200" dirty="0">
              <a:solidFill>
                <a:prstClr val="white"/>
              </a:solidFill>
            </a:endParaRPr>
          </a:p>
        </p:txBody>
      </p:sp>
      <p:pic>
        <p:nvPicPr>
          <p:cNvPr id="16" name="Image 15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323841" y="126254"/>
            <a:ext cx="1512559" cy="1463504"/>
          </a:xfrm>
          <a:prstGeom prst="rect">
            <a:avLst/>
          </a:prstGeom>
        </p:spPr>
      </p:pic>
      <p:sp>
        <p:nvSpPr>
          <p:cNvPr id="18" name="Rectangle à coins arrondis 17"/>
          <p:cNvSpPr/>
          <p:nvPr/>
        </p:nvSpPr>
        <p:spPr>
          <a:xfrm>
            <a:off x="343289" y="1101614"/>
            <a:ext cx="9791333" cy="461010"/>
          </a:xfrm>
          <a:prstGeom prst="roundRect">
            <a:avLst/>
          </a:prstGeom>
          <a:solidFill>
            <a:srgbClr val="4B90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S’approprier la démarche pour relancer le prochain cycle de transformation</a:t>
            </a:r>
          </a:p>
        </p:txBody>
      </p:sp>
      <p:cxnSp>
        <p:nvCxnSpPr>
          <p:cNvPr id="21" name="Connecteur droit 20"/>
          <p:cNvCxnSpPr/>
          <p:nvPr/>
        </p:nvCxnSpPr>
        <p:spPr>
          <a:xfrm>
            <a:off x="343291" y="940777"/>
            <a:ext cx="9791333" cy="0"/>
          </a:xfrm>
          <a:prstGeom prst="line">
            <a:avLst/>
          </a:prstGeom>
          <a:solidFill>
            <a:srgbClr val="4B90B5"/>
          </a:solidFill>
          <a:ln w="28575">
            <a:solidFill>
              <a:srgbClr val="4B90B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23" name="ZoneTexte 22"/>
          <p:cNvSpPr txBox="1"/>
          <p:nvPr/>
        </p:nvSpPr>
        <p:spPr>
          <a:xfrm>
            <a:off x="343291" y="464820"/>
            <a:ext cx="32490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>
                <a:solidFill>
                  <a:srgbClr val="4B90B5"/>
                </a:solidFill>
              </a:rPr>
              <a:t>Fiche Pratique 9 : S’APPROPRIER</a:t>
            </a:r>
          </a:p>
        </p:txBody>
      </p:sp>
      <p:sp>
        <p:nvSpPr>
          <p:cNvPr id="15" name="Rectangle à coins arrondis 23"/>
          <p:cNvSpPr/>
          <p:nvPr/>
        </p:nvSpPr>
        <p:spPr>
          <a:xfrm>
            <a:off x="6296401" y="4288840"/>
            <a:ext cx="5627266" cy="1008000"/>
          </a:xfrm>
          <a:prstGeom prst="roundRect">
            <a:avLst>
              <a:gd name="adj" fmla="val 10679"/>
            </a:avLst>
          </a:prstGeom>
          <a:ln>
            <a:solidFill>
              <a:srgbClr val="4B90B5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fr-FR" sz="1200">
              <a:solidFill>
                <a:srgbClr val="4B90B5"/>
              </a:solidFill>
            </a:endParaRPr>
          </a:p>
        </p:txBody>
      </p:sp>
      <p:sp>
        <p:nvSpPr>
          <p:cNvPr id="27" name="Pentagone 25"/>
          <p:cNvSpPr/>
          <p:nvPr/>
        </p:nvSpPr>
        <p:spPr>
          <a:xfrm>
            <a:off x="5415789" y="4288840"/>
            <a:ext cx="802711" cy="1008000"/>
          </a:xfrm>
          <a:prstGeom prst="homePlate">
            <a:avLst>
              <a:gd name="adj" fmla="val 23171"/>
            </a:avLst>
          </a:prstGeom>
          <a:solidFill>
            <a:srgbClr val="4B90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lvl="0" algn="ctr"/>
            <a:r>
              <a:rPr lang="fr-FR" sz="1200" dirty="0" smtClean="0">
                <a:solidFill>
                  <a:prstClr val="white"/>
                </a:solidFill>
              </a:rPr>
              <a:t>Appropriation des </a:t>
            </a:r>
            <a:r>
              <a:rPr lang="fr-FR" sz="1200" dirty="0">
                <a:solidFill>
                  <a:prstClr val="white"/>
                </a:solidFill>
              </a:rPr>
              <a:t>nouvelles méthodes</a:t>
            </a:r>
          </a:p>
        </p:txBody>
      </p:sp>
      <p:sp>
        <p:nvSpPr>
          <p:cNvPr id="28" name="Rectangle à coins arrondis 23"/>
          <p:cNvSpPr/>
          <p:nvPr/>
        </p:nvSpPr>
        <p:spPr>
          <a:xfrm>
            <a:off x="6318176" y="5391240"/>
            <a:ext cx="5627266" cy="1008000"/>
          </a:xfrm>
          <a:prstGeom prst="roundRect">
            <a:avLst>
              <a:gd name="adj" fmla="val 10679"/>
            </a:avLst>
          </a:prstGeom>
          <a:ln>
            <a:solidFill>
              <a:srgbClr val="4B90B5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fr-FR" sz="1200">
              <a:solidFill>
                <a:srgbClr val="4B90B5"/>
              </a:solidFill>
            </a:endParaRPr>
          </a:p>
        </p:txBody>
      </p:sp>
      <p:sp>
        <p:nvSpPr>
          <p:cNvPr id="30" name="Pentagone 25"/>
          <p:cNvSpPr/>
          <p:nvPr/>
        </p:nvSpPr>
        <p:spPr>
          <a:xfrm>
            <a:off x="5437564" y="5391240"/>
            <a:ext cx="802711" cy="1008000"/>
          </a:xfrm>
          <a:prstGeom prst="homePlate">
            <a:avLst>
              <a:gd name="adj" fmla="val 23171"/>
            </a:avLst>
          </a:prstGeom>
          <a:solidFill>
            <a:srgbClr val="4B90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lvl="0" algn="ctr"/>
            <a:r>
              <a:rPr lang="fr-FR" sz="1200" dirty="0" smtClean="0">
                <a:solidFill>
                  <a:prstClr val="white"/>
                </a:solidFill>
              </a:rPr>
              <a:t>Facteurs clefs de succès</a:t>
            </a:r>
            <a:endParaRPr lang="fr-FR" sz="1200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79053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entagone 14"/>
          <p:cNvSpPr/>
          <p:nvPr/>
        </p:nvSpPr>
        <p:spPr>
          <a:xfrm>
            <a:off x="337891" y="2127743"/>
            <a:ext cx="529397" cy="1338450"/>
          </a:xfrm>
          <a:prstGeom prst="homePlate">
            <a:avLst>
              <a:gd name="adj" fmla="val 23171"/>
            </a:avLst>
          </a:prstGeom>
          <a:solidFill>
            <a:srgbClr val="4B90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lvl="0" algn="ctr"/>
            <a:r>
              <a:rPr lang="fr-FR" sz="1200" dirty="0" smtClean="0">
                <a:solidFill>
                  <a:prstClr val="white"/>
                </a:solidFill>
              </a:rPr>
              <a:t>Usage/ Pratiques</a:t>
            </a:r>
            <a:endParaRPr lang="fr-FR" sz="1200" dirty="0">
              <a:solidFill>
                <a:prstClr val="white"/>
              </a:solidFill>
            </a:endParaRPr>
          </a:p>
        </p:txBody>
      </p:sp>
      <p:sp>
        <p:nvSpPr>
          <p:cNvPr id="20" name="Pentagone 19"/>
          <p:cNvSpPr/>
          <p:nvPr/>
        </p:nvSpPr>
        <p:spPr>
          <a:xfrm>
            <a:off x="337891" y="5349267"/>
            <a:ext cx="529397" cy="1356064"/>
          </a:xfrm>
          <a:prstGeom prst="homePlate">
            <a:avLst>
              <a:gd name="adj" fmla="val 23171"/>
            </a:avLst>
          </a:prstGeom>
          <a:solidFill>
            <a:srgbClr val="4B90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lvl="0" algn="ctr"/>
            <a:r>
              <a:rPr lang="fr-FR" sz="1200" dirty="0">
                <a:solidFill>
                  <a:prstClr val="white"/>
                </a:solidFill>
              </a:rPr>
              <a:t>Actions</a:t>
            </a:r>
          </a:p>
        </p:txBody>
      </p:sp>
      <p:sp>
        <p:nvSpPr>
          <p:cNvPr id="16" name="Pentagone 15"/>
          <p:cNvSpPr/>
          <p:nvPr/>
        </p:nvSpPr>
        <p:spPr>
          <a:xfrm>
            <a:off x="337891" y="3556789"/>
            <a:ext cx="529397" cy="1338450"/>
          </a:xfrm>
          <a:prstGeom prst="homePlate">
            <a:avLst>
              <a:gd name="adj" fmla="val 23171"/>
            </a:avLst>
          </a:prstGeom>
          <a:solidFill>
            <a:srgbClr val="4B90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lvl="0" algn="ctr"/>
            <a:r>
              <a:rPr lang="fr-FR" sz="1200" dirty="0">
                <a:solidFill>
                  <a:prstClr val="white"/>
                </a:solidFill>
              </a:rPr>
              <a:t>Personnes</a:t>
            </a:r>
          </a:p>
        </p:txBody>
      </p:sp>
      <p:grpSp>
        <p:nvGrpSpPr>
          <p:cNvPr id="12" name="Groupe 11"/>
          <p:cNvGrpSpPr/>
          <p:nvPr/>
        </p:nvGrpSpPr>
        <p:grpSpPr>
          <a:xfrm>
            <a:off x="1685435" y="1646684"/>
            <a:ext cx="4998075" cy="5058647"/>
            <a:chOff x="1203975" y="1646684"/>
            <a:chExt cx="4398348" cy="5058647"/>
          </a:xfrm>
        </p:grpSpPr>
        <p:sp>
          <p:nvSpPr>
            <p:cNvPr id="18" name="Pentagone 17"/>
            <p:cNvSpPr/>
            <p:nvPr/>
          </p:nvSpPr>
          <p:spPr>
            <a:xfrm rot="5400000">
              <a:off x="3207919" y="-357260"/>
              <a:ext cx="390460" cy="4398348"/>
            </a:xfrm>
            <a:prstGeom prst="homePlate">
              <a:avLst>
                <a:gd name="adj" fmla="val 23171"/>
              </a:avLst>
            </a:prstGeom>
            <a:solidFill>
              <a:srgbClr val="4B90B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lvl="0" algn="ctr"/>
              <a:r>
                <a:rPr lang="fr-FR" sz="1200" dirty="0">
                  <a:solidFill>
                    <a:prstClr val="white"/>
                  </a:solidFill>
                </a:rPr>
                <a:t>Points positifs</a:t>
              </a:r>
            </a:p>
          </p:txBody>
        </p:sp>
        <p:sp>
          <p:nvSpPr>
            <p:cNvPr id="19" name="Rectangle à coins arrondis 18"/>
            <p:cNvSpPr/>
            <p:nvPr/>
          </p:nvSpPr>
          <p:spPr>
            <a:xfrm>
              <a:off x="1203975" y="2127743"/>
              <a:ext cx="4398348" cy="1338450"/>
            </a:xfrm>
            <a:prstGeom prst="roundRect">
              <a:avLst>
                <a:gd name="adj" fmla="val 7733"/>
              </a:avLst>
            </a:prstGeom>
            <a:ln>
              <a:solidFill>
                <a:srgbClr val="4B90B5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endParaRPr lang="fr-FR" sz="1200">
                <a:solidFill>
                  <a:srgbClr val="4B90B5"/>
                </a:solidFill>
              </a:endParaRPr>
            </a:p>
          </p:txBody>
        </p:sp>
        <p:sp>
          <p:nvSpPr>
            <p:cNvPr id="31" name="Rectangle à coins arrondis 30"/>
            <p:cNvSpPr/>
            <p:nvPr/>
          </p:nvSpPr>
          <p:spPr>
            <a:xfrm>
              <a:off x="1203975" y="5349267"/>
              <a:ext cx="4398348" cy="628488"/>
            </a:xfrm>
            <a:prstGeom prst="roundRect">
              <a:avLst>
                <a:gd name="adj" fmla="val 7733"/>
              </a:avLst>
            </a:prstGeom>
            <a:ln>
              <a:solidFill>
                <a:srgbClr val="4B90B5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endParaRPr lang="fr-FR" sz="1200">
                <a:solidFill>
                  <a:srgbClr val="4B90B5"/>
                </a:solidFill>
              </a:endParaRPr>
            </a:p>
          </p:txBody>
        </p:sp>
        <p:sp>
          <p:nvSpPr>
            <p:cNvPr id="34" name="Rectangle à coins arrondis 33"/>
            <p:cNvSpPr/>
            <p:nvPr/>
          </p:nvSpPr>
          <p:spPr>
            <a:xfrm>
              <a:off x="1203975" y="3556789"/>
              <a:ext cx="4398348" cy="1338450"/>
            </a:xfrm>
            <a:prstGeom prst="roundRect">
              <a:avLst>
                <a:gd name="adj" fmla="val 7733"/>
              </a:avLst>
            </a:prstGeom>
            <a:ln>
              <a:solidFill>
                <a:srgbClr val="4B90B5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endParaRPr lang="fr-FR" sz="1200">
                <a:solidFill>
                  <a:srgbClr val="4B90B5"/>
                </a:solidFill>
              </a:endParaRPr>
            </a:p>
          </p:txBody>
        </p:sp>
        <p:sp>
          <p:nvSpPr>
            <p:cNvPr id="37" name="Rectangle à coins arrondis 36"/>
            <p:cNvSpPr/>
            <p:nvPr/>
          </p:nvSpPr>
          <p:spPr>
            <a:xfrm>
              <a:off x="1203975" y="6076843"/>
              <a:ext cx="4398348" cy="628488"/>
            </a:xfrm>
            <a:prstGeom prst="roundRect">
              <a:avLst>
                <a:gd name="adj" fmla="val 7733"/>
              </a:avLst>
            </a:prstGeom>
            <a:ln>
              <a:solidFill>
                <a:srgbClr val="4B90B5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endParaRPr lang="fr-FR" sz="1200">
                <a:solidFill>
                  <a:srgbClr val="4B90B5"/>
                </a:solidFill>
              </a:endParaRPr>
            </a:p>
          </p:txBody>
        </p:sp>
        <p:sp>
          <p:nvSpPr>
            <p:cNvPr id="10" name="Triangle isocèle 9"/>
            <p:cNvSpPr/>
            <p:nvPr/>
          </p:nvSpPr>
          <p:spPr>
            <a:xfrm rot="10800000">
              <a:off x="2872798" y="4972076"/>
              <a:ext cx="1060704" cy="338059"/>
            </a:xfrm>
            <a:prstGeom prst="triangle">
              <a:avLst/>
            </a:prstGeom>
            <a:solidFill>
              <a:srgbClr val="4B90B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11" name="Groupe 10"/>
          <p:cNvGrpSpPr/>
          <p:nvPr/>
        </p:nvGrpSpPr>
        <p:grpSpPr>
          <a:xfrm>
            <a:off x="6915691" y="1646685"/>
            <a:ext cx="4998076" cy="5058646"/>
            <a:chOff x="5736273" y="1646685"/>
            <a:chExt cx="4398349" cy="5058646"/>
          </a:xfrm>
        </p:grpSpPr>
        <p:sp>
          <p:nvSpPr>
            <p:cNvPr id="23" name="Pentagone 22"/>
            <p:cNvSpPr/>
            <p:nvPr/>
          </p:nvSpPr>
          <p:spPr>
            <a:xfrm rot="5400000">
              <a:off x="7740217" y="-357259"/>
              <a:ext cx="390462" cy="4398349"/>
            </a:xfrm>
            <a:prstGeom prst="homePlate">
              <a:avLst>
                <a:gd name="adj" fmla="val 23171"/>
              </a:avLst>
            </a:prstGeom>
            <a:solidFill>
              <a:srgbClr val="4B90B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lvl="0" algn="ctr"/>
              <a:r>
                <a:rPr lang="fr-FR" sz="1200" dirty="0">
                  <a:solidFill>
                    <a:prstClr val="white"/>
                  </a:solidFill>
                </a:rPr>
                <a:t>Axes d’amélioration</a:t>
              </a:r>
            </a:p>
          </p:txBody>
        </p:sp>
        <p:sp>
          <p:nvSpPr>
            <p:cNvPr id="26" name="Rectangle à coins arrondis 25"/>
            <p:cNvSpPr/>
            <p:nvPr/>
          </p:nvSpPr>
          <p:spPr>
            <a:xfrm>
              <a:off x="5736273" y="2127743"/>
              <a:ext cx="4398349" cy="1338450"/>
            </a:xfrm>
            <a:prstGeom prst="roundRect">
              <a:avLst>
                <a:gd name="adj" fmla="val 7733"/>
              </a:avLst>
            </a:prstGeom>
            <a:ln>
              <a:solidFill>
                <a:srgbClr val="4B90B5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endParaRPr lang="fr-FR" sz="1200">
                <a:solidFill>
                  <a:srgbClr val="4B90B5"/>
                </a:solidFill>
              </a:endParaRPr>
            </a:p>
          </p:txBody>
        </p:sp>
        <p:sp>
          <p:nvSpPr>
            <p:cNvPr id="33" name="Rectangle à coins arrondis 32"/>
            <p:cNvSpPr/>
            <p:nvPr/>
          </p:nvSpPr>
          <p:spPr>
            <a:xfrm>
              <a:off x="5736273" y="5349267"/>
              <a:ext cx="4398349" cy="628488"/>
            </a:xfrm>
            <a:prstGeom prst="roundRect">
              <a:avLst>
                <a:gd name="adj" fmla="val 7733"/>
              </a:avLst>
            </a:prstGeom>
            <a:ln>
              <a:solidFill>
                <a:srgbClr val="4B90B5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endParaRPr lang="fr-FR" sz="1200">
                <a:solidFill>
                  <a:srgbClr val="4B90B5"/>
                </a:solidFill>
              </a:endParaRPr>
            </a:p>
          </p:txBody>
        </p:sp>
        <p:sp>
          <p:nvSpPr>
            <p:cNvPr id="35" name="Rectangle à coins arrondis 34"/>
            <p:cNvSpPr/>
            <p:nvPr/>
          </p:nvSpPr>
          <p:spPr>
            <a:xfrm>
              <a:off x="5736273" y="3556789"/>
              <a:ext cx="4398349" cy="1338450"/>
            </a:xfrm>
            <a:prstGeom prst="roundRect">
              <a:avLst>
                <a:gd name="adj" fmla="val 7733"/>
              </a:avLst>
            </a:prstGeom>
            <a:ln>
              <a:solidFill>
                <a:srgbClr val="4B90B5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endParaRPr lang="fr-FR" sz="1200">
                <a:solidFill>
                  <a:srgbClr val="4B90B5"/>
                </a:solidFill>
              </a:endParaRPr>
            </a:p>
          </p:txBody>
        </p:sp>
        <p:sp>
          <p:nvSpPr>
            <p:cNvPr id="38" name="Rectangle à coins arrondis 37"/>
            <p:cNvSpPr/>
            <p:nvPr/>
          </p:nvSpPr>
          <p:spPr>
            <a:xfrm>
              <a:off x="5736273" y="6076843"/>
              <a:ext cx="4398349" cy="628488"/>
            </a:xfrm>
            <a:prstGeom prst="roundRect">
              <a:avLst>
                <a:gd name="adj" fmla="val 7733"/>
              </a:avLst>
            </a:prstGeom>
            <a:ln>
              <a:solidFill>
                <a:srgbClr val="4B90B5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endParaRPr lang="fr-FR" sz="1200">
                <a:solidFill>
                  <a:srgbClr val="4B90B5"/>
                </a:solidFill>
              </a:endParaRPr>
            </a:p>
          </p:txBody>
        </p:sp>
        <p:sp>
          <p:nvSpPr>
            <p:cNvPr id="39" name="Triangle isocèle 38"/>
            <p:cNvSpPr/>
            <p:nvPr/>
          </p:nvSpPr>
          <p:spPr>
            <a:xfrm rot="10800000">
              <a:off x="7405095" y="4972076"/>
              <a:ext cx="1060704" cy="338059"/>
            </a:xfrm>
            <a:prstGeom prst="triangle">
              <a:avLst/>
            </a:prstGeom>
            <a:solidFill>
              <a:srgbClr val="4B90B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13" name="Parallélogramme 12"/>
          <p:cNvSpPr/>
          <p:nvPr/>
        </p:nvSpPr>
        <p:spPr>
          <a:xfrm flipH="1">
            <a:off x="786280" y="5350473"/>
            <a:ext cx="756007" cy="671867"/>
          </a:xfrm>
          <a:prstGeom prst="parallelogram">
            <a:avLst>
              <a:gd name="adj" fmla="val 17628"/>
            </a:avLst>
          </a:prstGeom>
          <a:solidFill>
            <a:srgbClr val="4B90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lIns="0" tIns="0" rIns="0" bIns="0" rtlCol="0" anchor="ctr"/>
          <a:lstStyle/>
          <a:p>
            <a:pPr algn="ctr"/>
            <a:r>
              <a:rPr lang="fr-FR" sz="1050" dirty="0">
                <a:solidFill>
                  <a:prstClr val="white"/>
                </a:solidFill>
              </a:rPr>
              <a:t>Etape suivante</a:t>
            </a:r>
          </a:p>
        </p:txBody>
      </p:sp>
      <p:sp>
        <p:nvSpPr>
          <p:cNvPr id="40" name="Parallélogramme 39"/>
          <p:cNvSpPr/>
          <p:nvPr/>
        </p:nvSpPr>
        <p:spPr>
          <a:xfrm flipH="1" flipV="1">
            <a:off x="786280" y="6033463"/>
            <a:ext cx="756007" cy="671867"/>
          </a:xfrm>
          <a:prstGeom prst="parallelogram">
            <a:avLst>
              <a:gd name="adj" fmla="val 17628"/>
            </a:avLst>
          </a:prstGeom>
          <a:solidFill>
            <a:srgbClr val="4B90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lIns="0" tIns="0" rIns="0" bIns="0" rtlCol="0" anchor="ctr"/>
          <a:lstStyle/>
          <a:p>
            <a:pPr algn="ctr"/>
            <a:r>
              <a:rPr lang="fr-FR" sz="1050" dirty="0">
                <a:solidFill>
                  <a:prstClr val="white"/>
                </a:solidFill>
              </a:rPr>
              <a:t>Cycle suivant</a:t>
            </a:r>
          </a:p>
        </p:txBody>
      </p:sp>
      <p:pic>
        <p:nvPicPr>
          <p:cNvPr id="27" name="Image 26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323841" y="126254"/>
            <a:ext cx="1512559" cy="1463504"/>
          </a:xfrm>
          <a:prstGeom prst="rect">
            <a:avLst/>
          </a:prstGeom>
        </p:spPr>
      </p:pic>
      <p:sp>
        <p:nvSpPr>
          <p:cNvPr id="28" name="Rectangle à coins arrondis 27"/>
          <p:cNvSpPr/>
          <p:nvPr/>
        </p:nvSpPr>
        <p:spPr>
          <a:xfrm>
            <a:off x="343289" y="1101614"/>
            <a:ext cx="9791333" cy="461010"/>
          </a:xfrm>
          <a:prstGeom prst="roundRect">
            <a:avLst/>
          </a:prstGeom>
          <a:solidFill>
            <a:srgbClr val="4B90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S’approprier la démarche pour relancer le prochain cycle de transformation</a:t>
            </a:r>
          </a:p>
        </p:txBody>
      </p:sp>
      <p:cxnSp>
        <p:nvCxnSpPr>
          <p:cNvPr id="29" name="Connecteur droit 28"/>
          <p:cNvCxnSpPr/>
          <p:nvPr/>
        </p:nvCxnSpPr>
        <p:spPr>
          <a:xfrm>
            <a:off x="343291" y="940777"/>
            <a:ext cx="9791333" cy="0"/>
          </a:xfrm>
          <a:prstGeom prst="line">
            <a:avLst/>
          </a:prstGeom>
          <a:solidFill>
            <a:srgbClr val="4B90B5"/>
          </a:solidFill>
          <a:ln w="28575">
            <a:solidFill>
              <a:srgbClr val="4B90B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30" name="ZoneTexte 29"/>
          <p:cNvSpPr txBox="1"/>
          <p:nvPr/>
        </p:nvSpPr>
        <p:spPr>
          <a:xfrm>
            <a:off x="343291" y="464820"/>
            <a:ext cx="32490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>
                <a:solidFill>
                  <a:srgbClr val="4B90B5"/>
                </a:solidFill>
              </a:rPr>
              <a:t>Fiche Pratique 9 : S’APPROPRIER</a:t>
            </a:r>
          </a:p>
        </p:txBody>
      </p:sp>
    </p:spTree>
    <p:extLst>
      <p:ext uri="{BB962C8B-B14F-4D97-AF65-F5344CB8AC3E}">
        <p14:creationId xmlns:p14="http://schemas.microsoft.com/office/powerpoint/2010/main" xmlns="" val="4062799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6705" t="5569" r="8604" b="4006"/>
          <a:stretch/>
        </p:blipFill>
        <p:spPr bwMode="auto">
          <a:xfrm>
            <a:off x="10448822" y="126254"/>
            <a:ext cx="1464945" cy="143637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sp>
        <p:nvSpPr>
          <p:cNvPr id="7" name="Rectangle à coins arrondis 6"/>
          <p:cNvSpPr/>
          <p:nvPr/>
        </p:nvSpPr>
        <p:spPr>
          <a:xfrm>
            <a:off x="343289" y="1101614"/>
            <a:ext cx="9791333" cy="461010"/>
          </a:xfrm>
          <a:prstGeom prst="roundRect">
            <a:avLst/>
          </a:prstGeom>
          <a:solidFill>
            <a:srgbClr val="4B90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Aller au cœur de l’organisation pour en comprendre les rouages</a:t>
            </a:r>
          </a:p>
        </p:txBody>
      </p:sp>
      <p:cxnSp>
        <p:nvCxnSpPr>
          <p:cNvPr id="3" name="Connecteur droit 2"/>
          <p:cNvCxnSpPr/>
          <p:nvPr/>
        </p:nvCxnSpPr>
        <p:spPr>
          <a:xfrm>
            <a:off x="343291" y="940777"/>
            <a:ext cx="9791333" cy="0"/>
          </a:xfrm>
          <a:prstGeom prst="line">
            <a:avLst/>
          </a:prstGeom>
          <a:solidFill>
            <a:srgbClr val="4B90B5"/>
          </a:solidFill>
          <a:ln w="28575">
            <a:solidFill>
              <a:srgbClr val="4B90B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8" name="ZoneTexte 7"/>
          <p:cNvSpPr txBox="1"/>
          <p:nvPr/>
        </p:nvSpPr>
        <p:spPr>
          <a:xfrm>
            <a:off x="343291" y="464820"/>
            <a:ext cx="31454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>
                <a:solidFill>
                  <a:srgbClr val="4B90B5"/>
                </a:solidFill>
              </a:rPr>
              <a:t>Fiche Pratique 1 : S’IMMERGER</a:t>
            </a:r>
          </a:p>
        </p:txBody>
      </p:sp>
      <p:sp>
        <p:nvSpPr>
          <p:cNvPr id="15" name="Pentagone 14"/>
          <p:cNvSpPr/>
          <p:nvPr/>
        </p:nvSpPr>
        <p:spPr>
          <a:xfrm>
            <a:off x="337891" y="2127743"/>
            <a:ext cx="529397" cy="1338450"/>
          </a:xfrm>
          <a:prstGeom prst="homePlate">
            <a:avLst>
              <a:gd name="adj" fmla="val 23171"/>
            </a:avLst>
          </a:prstGeom>
          <a:solidFill>
            <a:srgbClr val="4B90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lvl="0" algn="ctr"/>
            <a:r>
              <a:rPr lang="fr-FR" sz="1200" dirty="0" smtClean="0">
                <a:solidFill>
                  <a:prstClr val="white"/>
                </a:solidFill>
              </a:rPr>
              <a:t>Usage / Pratiques</a:t>
            </a:r>
            <a:endParaRPr lang="fr-FR" sz="1200" dirty="0">
              <a:solidFill>
                <a:prstClr val="white"/>
              </a:solidFill>
            </a:endParaRPr>
          </a:p>
        </p:txBody>
      </p:sp>
      <p:sp>
        <p:nvSpPr>
          <p:cNvPr id="20" name="Pentagone 19"/>
          <p:cNvSpPr/>
          <p:nvPr/>
        </p:nvSpPr>
        <p:spPr>
          <a:xfrm>
            <a:off x="337891" y="5349267"/>
            <a:ext cx="529397" cy="1356064"/>
          </a:xfrm>
          <a:prstGeom prst="homePlate">
            <a:avLst>
              <a:gd name="adj" fmla="val 23171"/>
            </a:avLst>
          </a:prstGeom>
          <a:solidFill>
            <a:srgbClr val="4B90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lvl="0" algn="ctr"/>
            <a:r>
              <a:rPr lang="fr-FR" sz="1200" dirty="0">
                <a:solidFill>
                  <a:prstClr val="white"/>
                </a:solidFill>
              </a:rPr>
              <a:t>Actions</a:t>
            </a:r>
          </a:p>
        </p:txBody>
      </p:sp>
      <p:sp>
        <p:nvSpPr>
          <p:cNvPr id="16" name="Pentagone 15"/>
          <p:cNvSpPr/>
          <p:nvPr/>
        </p:nvSpPr>
        <p:spPr>
          <a:xfrm>
            <a:off x="337891" y="3556789"/>
            <a:ext cx="529397" cy="1338450"/>
          </a:xfrm>
          <a:prstGeom prst="homePlate">
            <a:avLst>
              <a:gd name="adj" fmla="val 23171"/>
            </a:avLst>
          </a:prstGeom>
          <a:solidFill>
            <a:srgbClr val="4B90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lvl="0" algn="ctr"/>
            <a:r>
              <a:rPr lang="fr-FR" sz="1200" dirty="0">
                <a:solidFill>
                  <a:prstClr val="white"/>
                </a:solidFill>
              </a:rPr>
              <a:t>Personnes</a:t>
            </a:r>
          </a:p>
        </p:txBody>
      </p:sp>
      <p:grpSp>
        <p:nvGrpSpPr>
          <p:cNvPr id="12" name="Groupe 11"/>
          <p:cNvGrpSpPr/>
          <p:nvPr/>
        </p:nvGrpSpPr>
        <p:grpSpPr>
          <a:xfrm>
            <a:off x="1685435" y="1646684"/>
            <a:ext cx="4998075" cy="5058647"/>
            <a:chOff x="1203975" y="1646684"/>
            <a:chExt cx="4398348" cy="5058647"/>
          </a:xfrm>
        </p:grpSpPr>
        <p:sp>
          <p:nvSpPr>
            <p:cNvPr id="18" name="Pentagone 17"/>
            <p:cNvSpPr/>
            <p:nvPr/>
          </p:nvSpPr>
          <p:spPr>
            <a:xfrm rot="5400000">
              <a:off x="3207919" y="-357260"/>
              <a:ext cx="390460" cy="4398348"/>
            </a:xfrm>
            <a:prstGeom prst="homePlate">
              <a:avLst>
                <a:gd name="adj" fmla="val 23171"/>
              </a:avLst>
            </a:prstGeom>
            <a:solidFill>
              <a:srgbClr val="4B90B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lvl="0" algn="ctr"/>
              <a:r>
                <a:rPr lang="fr-FR" sz="1200" dirty="0" smtClean="0">
                  <a:solidFill>
                    <a:schemeClr val="bg1"/>
                  </a:solidFill>
                </a:rPr>
                <a:t>Noter les  points </a:t>
              </a:r>
              <a:r>
                <a:rPr lang="fr-FR" sz="1200" dirty="0">
                  <a:solidFill>
                    <a:prstClr val="white"/>
                  </a:solidFill>
                </a:rPr>
                <a:t>positifs</a:t>
              </a:r>
            </a:p>
          </p:txBody>
        </p:sp>
        <p:sp>
          <p:nvSpPr>
            <p:cNvPr id="19" name="Rectangle à coins arrondis 18"/>
            <p:cNvSpPr/>
            <p:nvPr/>
          </p:nvSpPr>
          <p:spPr>
            <a:xfrm>
              <a:off x="1203975" y="2127743"/>
              <a:ext cx="4398348" cy="1338450"/>
            </a:xfrm>
            <a:prstGeom prst="roundRect">
              <a:avLst>
                <a:gd name="adj" fmla="val 7733"/>
              </a:avLst>
            </a:prstGeom>
            <a:ln>
              <a:solidFill>
                <a:srgbClr val="4B90B5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endParaRPr lang="fr-FR" sz="1200">
                <a:solidFill>
                  <a:srgbClr val="4B90B5"/>
                </a:solidFill>
              </a:endParaRPr>
            </a:p>
          </p:txBody>
        </p:sp>
        <p:sp>
          <p:nvSpPr>
            <p:cNvPr id="31" name="Rectangle à coins arrondis 30"/>
            <p:cNvSpPr/>
            <p:nvPr/>
          </p:nvSpPr>
          <p:spPr>
            <a:xfrm>
              <a:off x="1203975" y="5349267"/>
              <a:ext cx="4398348" cy="628488"/>
            </a:xfrm>
            <a:prstGeom prst="roundRect">
              <a:avLst>
                <a:gd name="adj" fmla="val 7733"/>
              </a:avLst>
            </a:prstGeom>
            <a:ln>
              <a:solidFill>
                <a:srgbClr val="4B90B5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endParaRPr lang="fr-FR" sz="1200">
                <a:solidFill>
                  <a:srgbClr val="4B90B5"/>
                </a:solidFill>
              </a:endParaRPr>
            </a:p>
          </p:txBody>
        </p:sp>
        <p:sp>
          <p:nvSpPr>
            <p:cNvPr id="34" name="Rectangle à coins arrondis 33"/>
            <p:cNvSpPr/>
            <p:nvPr/>
          </p:nvSpPr>
          <p:spPr>
            <a:xfrm>
              <a:off x="1203975" y="3556789"/>
              <a:ext cx="4398348" cy="1338450"/>
            </a:xfrm>
            <a:prstGeom prst="roundRect">
              <a:avLst>
                <a:gd name="adj" fmla="val 7733"/>
              </a:avLst>
            </a:prstGeom>
            <a:ln>
              <a:solidFill>
                <a:srgbClr val="4B90B5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endParaRPr lang="fr-FR" sz="1200">
                <a:solidFill>
                  <a:srgbClr val="4B90B5"/>
                </a:solidFill>
              </a:endParaRPr>
            </a:p>
          </p:txBody>
        </p:sp>
        <p:sp>
          <p:nvSpPr>
            <p:cNvPr id="37" name="Rectangle à coins arrondis 36"/>
            <p:cNvSpPr/>
            <p:nvPr/>
          </p:nvSpPr>
          <p:spPr>
            <a:xfrm>
              <a:off x="1203975" y="6076843"/>
              <a:ext cx="4398348" cy="628488"/>
            </a:xfrm>
            <a:prstGeom prst="roundRect">
              <a:avLst>
                <a:gd name="adj" fmla="val 7733"/>
              </a:avLst>
            </a:prstGeom>
            <a:ln>
              <a:solidFill>
                <a:srgbClr val="4B90B5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endParaRPr lang="fr-FR" sz="1200">
                <a:solidFill>
                  <a:srgbClr val="4B90B5"/>
                </a:solidFill>
              </a:endParaRPr>
            </a:p>
          </p:txBody>
        </p:sp>
        <p:sp>
          <p:nvSpPr>
            <p:cNvPr id="10" name="Triangle isocèle 9"/>
            <p:cNvSpPr/>
            <p:nvPr/>
          </p:nvSpPr>
          <p:spPr>
            <a:xfrm rot="10800000">
              <a:off x="2872798" y="4972076"/>
              <a:ext cx="1060704" cy="338059"/>
            </a:xfrm>
            <a:prstGeom prst="triangle">
              <a:avLst/>
            </a:prstGeom>
            <a:solidFill>
              <a:srgbClr val="4B90B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11" name="Groupe 10"/>
          <p:cNvGrpSpPr/>
          <p:nvPr/>
        </p:nvGrpSpPr>
        <p:grpSpPr>
          <a:xfrm>
            <a:off x="6915691" y="1646685"/>
            <a:ext cx="4998076" cy="5058646"/>
            <a:chOff x="5736273" y="1646685"/>
            <a:chExt cx="4398349" cy="5058646"/>
          </a:xfrm>
        </p:grpSpPr>
        <p:sp>
          <p:nvSpPr>
            <p:cNvPr id="23" name="Pentagone 22"/>
            <p:cNvSpPr/>
            <p:nvPr/>
          </p:nvSpPr>
          <p:spPr>
            <a:xfrm rot="5400000">
              <a:off x="7740217" y="-357259"/>
              <a:ext cx="390462" cy="4398349"/>
            </a:xfrm>
            <a:prstGeom prst="homePlate">
              <a:avLst>
                <a:gd name="adj" fmla="val 23171"/>
              </a:avLst>
            </a:prstGeom>
            <a:solidFill>
              <a:srgbClr val="4B90B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lvl="0" algn="ctr"/>
              <a:r>
                <a:rPr lang="fr-FR" sz="1200" dirty="0" smtClean="0">
                  <a:solidFill>
                    <a:schemeClr val="bg1"/>
                  </a:solidFill>
                </a:rPr>
                <a:t>Noter les axes </a:t>
              </a:r>
              <a:r>
                <a:rPr lang="fr-FR" sz="1200" dirty="0">
                  <a:solidFill>
                    <a:prstClr val="white"/>
                  </a:solidFill>
                </a:rPr>
                <a:t>d’amélioration</a:t>
              </a:r>
            </a:p>
          </p:txBody>
        </p:sp>
        <p:sp>
          <p:nvSpPr>
            <p:cNvPr id="26" name="Rectangle à coins arrondis 25"/>
            <p:cNvSpPr/>
            <p:nvPr/>
          </p:nvSpPr>
          <p:spPr>
            <a:xfrm>
              <a:off x="5736273" y="2127743"/>
              <a:ext cx="4398349" cy="1338450"/>
            </a:xfrm>
            <a:prstGeom prst="roundRect">
              <a:avLst>
                <a:gd name="adj" fmla="val 7733"/>
              </a:avLst>
            </a:prstGeom>
            <a:ln>
              <a:solidFill>
                <a:srgbClr val="4B90B5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endParaRPr lang="fr-FR" sz="1200">
                <a:solidFill>
                  <a:srgbClr val="4B90B5"/>
                </a:solidFill>
              </a:endParaRPr>
            </a:p>
          </p:txBody>
        </p:sp>
        <p:sp>
          <p:nvSpPr>
            <p:cNvPr id="33" name="Rectangle à coins arrondis 32"/>
            <p:cNvSpPr/>
            <p:nvPr/>
          </p:nvSpPr>
          <p:spPr>
            <a:xfrm>
              <a:off x="5736273" y="5349267"/>
              <a:ext cx="4398349" cy="628488"/>
            </a:xfrm>
            <a:prstGeom prst="roundRect">
              <a:avLst>
                <a:gd name="adj" fmla="val 7733"/>
              </a:avLst>
            </a:prstGeom>
            <a:ln>
              <a:solidFill>
                <a:srgbClr val="4B90B5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endParaRPr lang="fr-FR" sz="1200">
                <a:solidFill>
                  <a:srgbClr val="4B90B5"/>
                </a:solidFill>
              </a:endParaRPr>
            </a:p>
          </p:txBody>
        </p:sp>
        <p:sp>
          <p:nvSpPr>
            <p:cNvPr id="35" name="Rectangle à coins arrondis 34"/>
            <p:cNvSpPr/>
            <p:nvPr/>
          </p:nvSpPr>
          <p:spPr>
            <a:xfrm>
              <a:off x="5736273" y="3556789"/>
              <a:ext cx="4398349" cy="1338450"/>
            </a:xfrm>
            <a:prstGeom prst="roundRect">
              <a:avLst>
                <a:gd name="adj" fmla="val 7733"/>
              </a:avLst>
            </a:prstGeom>
            <a:ln>
              <a:solidFill>
                <a:srgbClr val="4B90B5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endParaRPr lang="fr-FR" sz="1200">
                <a:solidFill>
                  <a:srgbClr val="4B90B5"/>
                </a:solidFill>
              </a:endParaRPr>
            </a:p>
          </p:txBody>
        </p:sp>
        <p:sp>
          <p:nvSpPr>
            <p:cNvPr id="38" name="Rectangle à coins arrondis 37"/>
            <p:cNvSpPr/>
            <p:nvPr/>
          </p:nvSpPr>
          <p:spPr>
            <a:xfrm>
              <a:off x="5736273" y="6076843"/>
              <a:ext cx="4398349" cy="628488"/>
            </a:xfrm>
            <a:prstGeom prst="roundRect">
              <a:avLst>
                <a:gd name="adj" fmla="val 7733"/>
              </a:avLst>
            </a:prstGeom>
            <a:ln>
              <a:solidFill>
                <a:srgbClr val="4B90B5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endParaRPr lang="fr-FR" sz="1200">
                <a:solidFill>
                  <a:srgbClr val="4B90B5"/>
                </a:solidFill>
              </a:endParaRPr>
            </a:p>
          </p:txBody>
        </p:sp>
        <p:sp>
          <p:nvSpPr>
            <p:cNvPr id="39" name="Triangle isocèle 38"/>
            <p:cNvSpPr/>
            <p:nvPr/>
          </p:nvSpPr>
          <p:spPr>
            <a:xfrm rot="10800000">
              <a:off x="7405095" y="4972076"/>
              <a:ext cx="1060704" cy="338059"/>
            </a:xfrm>
            <a:prstGeom prst="triangle">
              <a:avLst/>
            </a:prstGeom>
            <a:solidFill>
              <a:srgbClr val="4B90B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13" name="Parallélogramme 12"/>
          <p:cNvSpPr/>
          <p:nvPr/>
        </p:nvSpPr>
        <p:spPr>
          <a:xfrm flipH="1">
            <a:off x="786280" y="5350473"/>
            <a:ext cx="756007" cy="671867"/>
          </a:xfrm>
          <a:prstGeom prst="parallelogram">
            <a:avLst>
              <a:gd name="adj" fmla="val 17628"/>
            </a:avLst>
          </a:prstGeom>
          <a:solidFill>
            <a:srgbClr val="4B90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lIns="0" tIns="0" rIns="0" bIns="0" rtlCol="0" anchor="ctr"/>
          <a:lstStyle/>
          <a:p>
            <a:pPr algn="ctr"/>
            <a:r>
              <a:rPr lang="fr-FR" sz="1050" dirty="0">
                <a:solidFill>
                  <a:prstClr val="white"/>
                </a:solidFill>
              </a:rPr>
              <a:t>Etape suivante</a:t>
            </a:r>
          </a:p>
        </p:txBody>
      </p:sp>
      <p:sp>
        <p:nvSpPr>
          <p:cNvPr id="40" name="Parallélogramme 39"/>
          <p:cNvSpPr/>
          <p:nvPr/>
        </p:nvSpPr>
        <p:spPr>
          <a:xfrm flipH="1" flipV="1">
            <a:off x="786280" y="6033463"/>
            <a:ext cx="756007" cy="671867"/>
          </a:xfrm>
          <a:prstGeom prst="parallelogram">
            <a:avLst>
              <a:gd name="adj" fmla="val 17628"/>
            </a:avLst>
          </a:prstGeom>
          <a:solidFill>
            <a:srgbClr val="4B90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lIns="0" tIns="0" rIns="0" bIns="0" rtlCol="0" anchor="ctr"/>
          <a:lstStyle/>
          <a:p>
            <a:pPr algn="ctr"/>
            <a:r>
              <a:rPr lang="fr-FR" sz="1050" dirty="0">
                <a:solidFill>
                  <a:prstClr val="white"/>
                </a:solidFill>
              </a:rPr>
              <a:t>Cycle suivant</a:t>
            </a:r>
          </a:p>
        </p:txBody>
      </p:sp>
    </p:spTree>
    <p:extLst>
      <p:ext uri="{BB962C8B-B14F-4D97-AF65-F5344CB8AC3E}">
        <p14:creationId xmlns:p14="http://schemas.microsoft.com/office/powerpoint/2010/main" xmlns="" val="787322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838648" y="1270319"/>
            <a:ext cx="4514704" cy="4317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09175271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5400000">
            <a:off x="1821370" y="1781098"/>
            <a:ext cx="1912628" cy="4738471"/>
          </a:xfrm>
          <a:prstGeom prst="rect">
            <a:avLst/>
          </a:prstGeom>
        </p:spPr>
      </p:pic>
      <p:sp>
        <p:nvSpPr>
          <p:cNvPr id="14" name="Forme libre 13"/>
          <p:cNvSpPr/>
          <p:nvPr/>
        </p:nvSpPr>
        <p:spPr>
          <a:xfrm>
            <a:off x="343291" y="1914144"/>
            <a:ext cx="4868790" cy="914400"/>
          </a:xfrm>
          <a:custGeom>
            <a:avLst/>
            <a:gdLst>
              <a:gd name="connsiteX0" fmla="*/ 152403 w 6589776"/>
              <a:gd name="connsiteY0" fmla="*/ 0 h 914400"/>
              <a:gd name="connsiteX1" fmla="*/ 6437373 w 6589776"/>
              <a:gd name="connsiteY1" fmla="*/ 0 h 914400"/>
              <a:gd name="connsiteX2" fmla="*/ 6589776 w 6589776"/>
              <a:gd name="connsiteY2" fmla="*/ 152403 h 914400"/>
              <a:gd name="connsiteX3" fmla="*/ 6589776 w 6589776"/>
              <a:gd name="connsiteY3" fmla="*/ 761997 h 914400"/>
              <a:gd name="connsiteX4" fmla="*/ 6437373 w 6589776"/>
              <a:gd name="connsiteY4" fmla="*/ 914400 h 914400"/>
              <a:gd name="connsiteX5" fmla="*/ 152403 w 6589776"/>
              <a:gd name="connsiteY5" fmla="*/ 914400 h 914400"/>
              <a:gd name="connsiteX6" fmla="*/ 0 w 6589776"/>
              <a:gd name="connsiteY6" fmla="*/ 761997 h 914400"/>
              <a:gd name="connsiteX7" fmla="*/ 0 w 6589776"/>
              <a:gd name="connsiteY7" fmla="*/ 152403 h 914400"/>
              <a:gd name="connsiteX8" fmla="*/ 1 w 6589776"/>
              <a:gd name="connsiteY8" fmla="*/ 152398 h 914400"/>
              <a:gd name="connsiteX9" fmla="*/ 1 w 6589776"/>
              <a:gd name="connsiteY9" fmla="*/ 1 h 914400"/>
              <a:gd name="connsiteX10" fmla="*/ 152398 w 6589776"/>
              <a:gd name="connsiteY10" fmla="*/ 1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6589776" h="914400">
                <a:moveTo>
                  <a:pt x="152403" y="0"/>
                </a:moveTo>
                <a:lnTo>
                  <a:pt x="6437373" y="0"/>
                </a:lnTo>
                <a:cubicBezTo>
                  <a:pt x="6521543" y="0"/>
                  <a:pt x="6589776" y="68233"/>
                  <a:pt x="6589776" y="152403"/>
                </a:cubicBezTo>
                <a:lnTo>
                  <a:pt x="6589776" y="761997"/>
                </a:lnTo>
                <a:cubicBezTo>
                  <a:pt x="6589776" y="846167"/>
                  <a:pt x="6521543" y="914400"/>
                  <a:pt x="6437373" y="914400"/>
                </a:cubicBezTo>
                <a:lnTo>
                  <a:pt x="152403" y="914400"/>
                </a:lnTo>
                <a:cubicBezTo>
                  <a:pt x="68233" y="914400"/>
                  <a:pt x="0" y="846167"/>
                  <a:pt x="0" y="761997"/>
                </a:cubicBezTo>
                <a:lnTo>
                  <a:pt x="0" y="152403"/>
                </a:lnTo>
                <a:lnTo>
                  <a:pt x="1" y="152398"/>
                </a:lnTo>
                <a:lnTo>
                  <a:pt x="1" y="1"/>
                </a:lnTo>
                <a:lnTo>
                  <a:pt x="152398" y="1"/>
                </a:lnTo>
                <a:close/>
              </a:path>
            </a:pathLst>
          </a:custGeom>
          <a:ln>
            <a:solidFill>
              <a:srgbClr val="4B90B5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285750" indent="-285750">
              <a:lnSpc>
                <a:spcPct val="150000"/>
              </a:lnSpc>
            </a:pPr>
            <a:r>
              <a:rPr lang="fr-FR" sz="1200" dirty="0" smtClean="0">
                <a:solidFill>
                  <a:srgbClr val="4B90B5"/>
                </a:solidFill>
              </a:rPr>
              <a:t>Vous-même.</a:t>
            </a:r>
            <a:endParaRPr lang="fr-FR" sz="1200" dirty="0">
              <a:solidFill>
                <a:srgbClr val="4B90B5"/>
              </a:solidFill>
            </a:endParaRPr>
          </a:p>
          <a:p>
            <a:pPr marL="285750" indent="-285750">
              <a:lnSpc>
                <a:spcPct val="150000"/>
              </a:lnSpc>
            </a:pPr>
            <a:r>
              <a:rPr lang="fr-FR" sz="1200" dirty="0">
                <a:solidFill>
                  <a:srgbClr val="4B90B5"/>
                </a:solidFill>
              </a:rPr>
              <a:t>Collaborateur de </a:t>
            </a:r>
            <a:r>
              <a:rPr lang="fr-FR" sz="1200" dirty="0" smtClean="0">
                <a:solidFill>
                  <a:srgbClr val="4B90B5"/>
                </a:solidFill>
              </a:rPr>
              <a:t>proximité.</a:t>
            </a:r>
            <a:endParaRPr lang="fr-FR" sz="1200" dirty="0">
              <a:solidFill>
                <a:srgbClr val="4B90B5"/>
              </a:solidFill>
            </a:endParaRPr>
          </a:p>
        </p:txBody>
      </p:sp>
      <p:sp>
        <p:nvSpPr>
          <p:cNvPr id="7" name="Rectangle à coins arrondis 6"/>
          <p:cNvSpPr/>
          <p:nvPr/>
        </p:nvSpPr>
        <p:spPr>
          <a:xfrm>
            <a:off x="343289" y="1101614"/>
            <a:ext cx="9791333" cy="461010"/>
          </a:xfrm>
          <a:prstGeom prst="roundRect">
            <a:avLst/>
          </a:prstGeom>
          <a:solidFill>
            <a:srgbClr val="4B90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Coacher le management vers une nouvelle manière de travailler</a:t>
            </a:r>
          </a:p>
        </p:txBody>
      </p:sp>
      <p:sp>
        <p:nvSpPr>
          <p:cNvPr id="20" name="Forme libre 19"/>
          <p:cNvSpPr/>
          <p:nvPr/>
        </p:nvSpPr>
        <p:spPr>
          <a:xfrm>
            <a:off x="343291" y="1646682"/>
            <a:ext cx="1324356" cy="267462"/>
          </a:xfrm>
          <a:custGeom>
            <a:avLst/>
            <a:gdLst>
              <a:gd name="connsiteX0" fmla="*/ 76837 w 1324356"/>
              <a:gd name="connsiteY0" fmla="*/ 0 h 267462"/>
              <a:gd name="connsiteX1" fmla="*/ 1167509 w 1324356"/>
              <a:gd name="connsiteY1" fmla="*/ 0 h 267462"/>
              <a:gd name="connsiteX2" fmla="*/ 1244346 w 1324356"/>
              <a:gd name="connsiteY2" fmla="*/ 76837 h 267462"/>
              <a:gd name="connsiteX3" fmla="*/ 1244346 w 1324356"/>
              <a:gd name="connsiteY3" fmla="*/ 200872 h 267462"/>
              <a:gd name="connsiteX4" fmla="*/ 1248176 w 1324356"/>
              <a:gd name="connsiteY4" fmla="*/ 219839 h 267462"/>
              <a:gd name="connsiteX5" fmla="*/ 1319879 w 1324356"/>
              <a:gd name="connsiteY5" fmla="*/ 267367 h 267462"/>
              <a:gd name="connsiteX6" fmla="*/ 1324356 w 1324356"/>
              <a:gd name="connsiteY6" fmla="*/ 266463 h 267462"/>
              <a:gd name="connsiteX7" fmla="*/ 1324356 w 1324356"/>
              <a:gd name="connsiteY7" fmla="*/ 267461 h 267462"/>
              <a:gd name="connsiteX8" fmla="*/ 1244346 w 1324356"/>
              <a:gd name="connsiteY8" fmla="*/ 267461 h 267462"/>
              <a:gd name="connsiteX9" fmla="*/ 1244346 w 1324356"/>
              <a:gd name="connsiteY9" fmla="*/ 267462 h 267462"/>
              <a:gd name="connsiteX10" fmla="*/ 0 w 1324356"/>
              <a:gd name="connsiteY10" fmla="*/ 267462 h 267462"/>
              <a:gd name="connsiteX11" fmla="*/ 0 w 1324356"/>
              <a:gd name="connsiteY11" fmla="*/ 76837 h 267462"/>
              <a:gd name="connsiteX12" fmla="*/ 76837 w 1324356"/>
              <a:gd name="connsiteY12" fmla="*/ 0 h 2674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324356" h="267462">
                <a:moveTo>
                  <a:pt x="76837" y="0"/>
                </a:moveTo>
                <a:lnTo>
                  <a:pt x="1167509" y="0"/>
                </a:lnTo>
                <a:cubicBezTo>
                  <a:pt x="1209945" y="0"/>
                  <a:pt x="1244346" y="34401"/>
                  <a:pt x="1244346" y="76837"/>
                </a:cubicBezTo>
                <a:lnTo>
                  <a:pt x="1244346" y="200872"/>
                </a:lnTo>
                <a:lnTo>
                  <a:pt x="1248176" y="219839"/>
                </a:lnTo>
                <a:cubicBezTo>
                  <a:pt x="1259989" y="247769"/>
                  <a:pt x="1287646" y="267367"/>
                  <a:pt x="1319879" y="267367"/>
                </a:cubicBezTo>
                <a:lnTo>
                  <a:pt x="1324356" y="266463"/>
                </a:lnTo>
                <a:lnTo>
                  <a:pt x="1324356" y="267461"/>
                </a:lnTo>
                <a:lnTo>
                  <a:pt x="1244346" y="267461"/>
                </a:lnTo>
                <a:lnTo>
                  <a:pt x="1244346" y="267462"/>
                </a:lnTo>
                <a:lnTo>
                  <a:pt x="0" y="267462"/>
                </a:lnTo>
                <a:lnTo>
                  <a:pt x="0" y="76837"/>
                </a:lnTo>
                <a:cubicBezTo>
                  <a:pt x="0" y="34401"/>
                  <a:pt x="34401" y="0"/>
                  <a:pt x="76837" y="0"/>
                </a:cubicBezTo>
                <a:close/>
              </a:path>
            </a:pathLst>
          </a:custGeom>
          <a:solidFill>
            <a:srgbClr val="4B90B5"/>
          </a:solidFill>
          <a:ln>
            <a:solidFill>
              <a:srgbClr val="4B90B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/>
              <a:t>Qui ?</a:t>
            </a:r>
          </a:p>
        </p:txBody>
      </p:sp>
      <p:cxnSp>
        <p:nvCxnSpPr>
          <p:cNvPr id="3" name="Connecteur droit 2"/>
          <p:cNvCxnSpPr/>
          <p:nvPr/>
        </p:nvCxnSpPr>
        <p:spPr>
          <a:xfrm>
            <a:off x="343291" y="940777"/>
            <a:ext cx="9791333" cy="0"/>
          </a:xfrm>
          <a:prstGeom prst="line">
            <a:avLst/>
          </a:prstGeom>
          <a:solidFill>
            <a:srgbClr val="4B90B5"/>
          </a:solidFill>
          <a:ln w="28575">
            <a:solidFill>
              <a:srgbClr val="4B90B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8" name="ZoneTexte 7"/>
          <p:cNvSpPr txBox="1"/>
          <p:nvPr/>
        </p:nvSpPr>
        <p:spPr>
          <a:xfrm>
            <a:off x="343291" y="464820"/>
            <a:ext cx="2803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>
                <a:solidFill>
                  <a:srgbClr val="4B90B5"/>
                </a:solidFill>
              </a:rPr>
              <a:t>Fiche Pratique 2 : COACHER</a:t>
            </a:r>
          </a:p>
        </p:txBody>
      </p:sp>
      <p:sp>
        <p:nvSpPr>
          <p:cNvPr id="9" name="Rectangle à coins arrondis 8"/>
          <p:cNvSpPr/>
          <p:nvPr/>
        </p:nvSpPr>
        <p:spPr>
          <a:xfrm>
            <a:off x="6286501" y="1914144"/>
            <a:ext cx="5627266" cy="914400"/>
          </a:xfrm>
          <a:prstGeom prst="roundRect">
            <a:avLst/>
          </a:prstGeom>
          <a:ln>
            <a:solidFill>
              <a:srgbClr val="4B90B5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fr-FR" sz="1200">
              <a:solidFill>
                <a:srgbClr val="4B90B5"/>
              </a:solidFill>
            </a:endParaRPr>
          </a:p>
        </p:txBody>
      </p:sp>
      <p:sp>
        <p:nvSpPr>
          <p:cNvPr id="10" name="Pentagone 9"/>
          <p:cNvSpPr/>
          <p:nvPr/>
        </p:nvSpPr>
        <p:spPr>
          <a:xfrm>
            <a:off x="5405889" y="1914144"/>
            <a:ext cx="802711" cy="914400"/>
          </a:xfrm>
          <a:prstGeom prst="homePlate">
            <a:avLst>
              <a:gd name="adj" fmla="val 23171"/>
            </a:avLst>
          </a:prstGeom>
          <a:solidFill>
            <a:srgbClr val="4B90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lvl="0" algn="ctr"/>
            <a:r>
              <a:rPr lang="fr-FR" sz="1200" dirty="0">
                <a:solidFill>
                  <a:prstClr val="white"/>
                </a:solidFill>
              </a:rPr>
              <a:t>Lister les personnes à rencontrer</a:t>
            </a:r>
          </a:p>
        </p:txBody>
      </p:sp>
      <p:sp>
        <p:nvSpPr>
          <p:cNvPr id="17" name="Forme libre 16"/>
          <p:cNvSpPr/>
          <p:nvPr/>
        </p:nvSpPr>
        <p:spPr>
          <a:xfrm>
            <a:off x="343291" y="2912603"/>
            <a:ext cx="1324356" cy="267462"/>
          </a:xfrm>
          <a:custGeom>
            <a:avLst/>
            <a:gdLst>
              <a:gd name="connsiteX0" fmla="*/ 76837 w 1324356"/>
              <a:gd name="connsiteY0" fmla="*/ 0 h 267462"/>
              <a:gd name="connsiteX1" fmla="*/ 1167509 w 1324356"/>
              <a:gd name="connsiteY1" fmla="*/ 0 h 267462"/>
              <a:gd name="connsiteX2" fmla="*/ 1244346 w 1324356"/>
              <a:gd name="connsiteY2" fmla="*/ 76837 h 267462"/>
              <a:gd name="connsiteX3" fmla="*/ 1244346 w 1324356"/>
              <a:gd name="connsiteY3" fmla="*/ 200872 h 267462"/>
              <a:gd name="connsiteX4" fmla="*/ 1248176 w 1324356"/>
              <a:gd name="connsiteY4" fmla="*/ 219839 h 267462"/>
              <a:gd name="connsiteX5" fmla="*/ 1319879 w 1324356"/>
              <a:gd name="connsiteY5" fmla="*/ 267367 h 267462"/>
              <a:gd name="connsiteX6" fmla="*/ 1324356 w 1324356"/>
              <a:gd name="connsiteY6" fmla="*/ 266463 h 267462"/>
              <a:gd name="connsiteX7" fmla="*/ 1324356 w 1324356"/>
              <a:gd name="connsiteY7" fmla="*/ 267461 h 267462"/>
              <a:gd name="connsiteX8" fmla="*/ 1244346 w 1324356"/>
              <a:gd name="connsiteY8" fmla="*/ 267461 h 267462"/>
              <a:gd name="connsiteX9" fmla="*/ 1244346 w 1324356"/>
              <a:gd name="connsiteY9" fmla="*/ 267462 h 267462"/>
              <a:gd name="connsiteX10" fmla="*/ 0 w 1324356"/>
              <a:gd name="connsiteY10" fmla="*/ 267462 h 267462"/>
              <a:gd name="connsiteX11" fmla="*/ 0 w 1324356"/>
              <a:gd name="connsiteY11" fmla="*/ 76837 h 267462"/>
              <a:gd name="connsiteX12" fmla="*/ 76837 w 1324356"/>
              <a:gd name="connsiteY12" fmla="*/ 0 h 2674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324356" h="267462">
                <a:moveTo>
                  <a:pt x="76837" y="0"/>
                </a:moveTo>
                <a:lnTo>
                  <a:pt x="1167509" y="0"/>
                </a:lnTo>
                <a:cubicBezTo>
                  <a:pt x="1209945" y="0"/>
                  <a:pt x="1244346" y="34401"/>
                  <a:pt x="1244346" y="76837"/>
                </a:cubicBezTo>
                <a:lnTo>
                  <a:pt x="1244346" y="200872"/>
                </a:lnTo>
                <a:lnTo>
                  <a:pt x="1248176" y="219839"/>
                </a:lnTo>
                <a:cubicBezTo>
                  <a:pt x="1259989" y="247769"/>
                  <a:pt x="1287646" y="267367"/>
                  <a:pt x="1319879" y="267367"/>
                </a:cubicBezTo>
                <a:lnTo>
                  <a:pt x="1324356" y="266463"/>
                </a:lnTo>
                <a:lnTo>
                  <a:pt x="1324356" y="267461"/>
                </a:lnTo>
                <a:lnTo>
                  <a:pt x="1244346" y="267461"/>
                </a:lnTo>
                <a:lnTo>
                  <a:pt x="1244346" y="267462"/>
                </a:lnTo>
                <a:lnTo>
                  <a:pt x="0" y="267462"/>
                </a:lnTo>
                <a:lnTo>
                  <a:pt x="0" y="76837"/>
                </a:lnTo>
                <a:cubicBezTo>
                  <a:pt x="0" y="34401"/>
                  <a:pt x="34401" y="0"/>
                  <a:pt x="76837" y="0"/>
                </a:cubicBezTo>
                <a:close/>
              </a:path>
            </a:pathLst>
          </a:custGeom>
          <a:solidFill>
            <a:srgbClr val="4B90B5"/>
          </a:solidFill>
          <a:ln>
            <a:solidFill>
              <a:srgbClr val="4B90B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/>
              <a:t>Quand ?</a:t>
            </a:r>
          </a:p>
        </p:txBody>
      </p:sp>
      <p:sp>
        <p:nvSpPr>
          <p:cNvPr id="22" name="Forme libre 21"/>
          <p:cNvSpPr/>
          <p:nvPr/>
        </p:nvSpPr>
        <p:spPr>
          <a:xfrm>
            <a:off x="343289" y="3180063"/>
            <a:ext cx="4868792" cy="2249455"/>
          </a:xfrm>
          <a:custGeom>
            <a:avLst/>
            <a:gdLst>
              <a:gd name="connsiteX0" fmla="*/ 0 w 4868792"/>
              <a:gd name="connsiteY0" fmla="*/ 0 h 2025444"/>
              <a:gd name="connsiteX1" fmla="*/ 408551 w 4868792"/>
              <a:gd name="connsiteY1" fmla="*/ 0 h 2025444"/>
              <a:gd name="connsiteX2" fmla="*/ 408551 w 4868792"/>
              <a:gd name="connsiteY2" fmla="*/ 1 h 2025444"/>
              <a:gd name="connsiteX3" fmla="*/ 4750911 w 4868792"/>
              <a:gd name="connsiteY3" fmla="*/ 1 h 2025444"/>
              <a:gd name="connsiteX4" fmla="*/ 4868792 w 4868792"/>
              <a:gd name="connsiteY4" fmla="*/ 117882 h 2025444"/>
              <a:gd name="connsiteX5" fmla="*/ 4868792 w 4868792"/>
              <a:gd name="connsiteY5" fmla="*/ 1907563 h 2025444"/>
              <a:gd name="connsiteX6" fmla="*/ 4750911 w 4868792"/>
              <a:gd name="connsiteY6" fmla="*/ 2025444 h 2025444"/>
              <a:gd name="connsiteX7" fmla="*/ 117881 w 4868792"/>
              <a:gd name="connsiteY7" fmla="*/ 2025444 h 2025444"/>
              <a:gd name="connsiteX8" fmla="*/ 0 w 4868792"/>
              <a:gd name="connsiteY8" fmla="*/ 1907563 h 2025444"/>
              <a:gd name="connsiteX9" fmla="*/ 0 w 4868792"/>
              <a:gd name="connsiteY9" fmla="*/ 318564 h 2025444"/>
              <a:gd name="connsiteX10" fmla="*/ 0 w 4868792"/>
              <a:gd name="connsiteY10" fmla="*/ 117882 h 20254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4868792" h="2025444">
                <a:moveTo>
                  <a:pt x="0" y="0"/>
                </a:moveTo>
                <a:lnTo>
                  <a:pt x="408551" y="0"/>
                </a:lnTo>
                <a:lnTo>
                  <a:pt x="408551" y="1"/>
                </a:lnTo>
                <a:lnTo>
                  <a:pt x="4750911" y="1"/>
                </a:lnTo>
                <a:cubicBezTo>
                  <a:pt x="4816015" y="1"/>
                  <a:pt x="4868792" y="52778"/>
                  <a:pt x="4868792" y="117882"/>
                </a:cubicBezTo>
                <a:lnTo>
                  <a:pt x="4868792" y="1907563"/>
                </a:lnTo>
                <a:cubicBezTo>
                  <a:pt x="4868792" y="1972667"/>
                  <a:pt x="4816015" y="2025444"/>
                  <a:pt x="4750911" y="2025444"/>
                </a:cubicBezTo>
                <a:lnTo>
                  <a:pt x="117881" y="2025444"/>
                </a:lnTo>
                <a:cubicBezTo>
                  <a:pt x="52777" y="2025444"/>
                  <a:pt x="0" y="1972667"/>
                  <a:pt x="0" y="1907563"/>
                </a:cubicBezTo>
                <a:lnTo>
                  <a:pt x="0" y="318564"/>
                </a:lnTo>
                <a:lnTo>
                  <a:pt x="0" y="117882"/>
                </a:lnTo>
                <a:close/>
              </a:path>
            </a:pathLst>
          </a:custGeom>
          <a:noFill/>
          <a:ln>
            <a:solidFill>
              <a:srgbClr val="4B90B5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bIns="0" rtlCol="0" anchor="b">
            <a:noAutofit/>
          </a:bodyPr>
          <a:lstStyle/>
          <a:p>
            <a:r>
              <a:rPr lang="fr-FR" sz="1200" dirty="0" smtClean="0">
                <a:solidFill>
                  <a:srgbClr val="4B90B5"/>
                </a:solidFill>
              </a:rPr>
              <a:t>Vous avez deux options :</a:t>
            </a:r>
            <a:endParaRPr lang="fr-FR" sz="1200" dirty="0">
              <a:solidFill>
                <a:srgbClr val="4B90B5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200" dirty="0">
                <a:solidFill>
                  <a:srgbClr val="4B90B5"/>
                </a:solidFill>
              </a:rPr>
              <a:t>Le faire de manière </a:t>
            </a:r>
            <a:r>
              <a:rPr lang="fr-FR" sz="1200" dirty="0" smtClean="0">
                <a:solidFill>
                  <a:srgbClr val="4B90B5"/>
                </a:solidFill>
              </a:rPr>
              <a:t>locale, </a:t>
            </a:r>
            <a:r>
              <a:rPr lang="fr-FR" sz="1200" dirty="0">
                <a:solidFill>
                  <a:srgbClr val="4B90B5"/>
                </a:solidFill>
              </a:rPr>
              <a:t/>
            </a:r>
            <a:br>
              <a:rPr lang="fr-FR" sz="1200" dirty="0">
                <a:solidFill>
                  <a:srgbClr val="4B90B5"/>
                </a:solidFill>
              </a:rPr>
            </a:br>
            <a:r>
              <a:rPr lang="fr-FR" sz="1200" dirty="0">
                <a:solidFill>
                  <a:srgbClr val="4B90B5"/>
                </a:solidFill>
              </a:rPr>
              <a:t>à la suite de chaque </a:t>
            </a:r>
            <a:r>
              <a:rPr lang="fr-FR" sz="1200" i="1" dirty="0" err="1">
                <a:solidFill>
                  <a:srgbClr val="4B90B5"/>
                </a:solidFill>
              </a:rPr>
              <a:t>deep</a:t>
            </a:r>
            <a:r>
              <a:rPr lang="fr-FR" sz="1200" i="1" dirty="0">
                <a:solidFill>
                  <a:srgbClr val="4B90B5"/>
                </a:solidFill>
              </a:rPr>
              <a:t> dive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200" dirty="0">
                <a:solidFill>
                  <a:srgbClr val="4B90B5"/>
                </a:solidFill>
              </a:rPr>
              <a:t>Le faire de manière plus </a:t>
            </a:r>
            <a:r>
              <a:rPr lang="fr-FR" sz="1200" dirty="0" smtClean="0">
                <a:solidFill>
                  <a:srgbClr val="4B90B5"/>
                </a:solidFill>
              </a:rPr>
              <a:t>globale, avec l’ensemble </a:t>
            </a:r>
            <a:r>
              <a:rPr lang="fr-FR" sz="1200" dirty="0">
                <a:solidFill>
                  <a:srgbClr val="4B90B5"/>
                </a:solidFill>
              </a:rPr>
              <a:t>des </a:t>
            </a:r>
            <a:r>
              <a:rPr lang="fr-FR" sz="1200" dirty="0" smtClean="0">
                <a:solidFill>
                  <a:srgbClr val="4B90B5"/>
                </a:solidFill>
              </a:rPr>
              <a:t>immersions.</a:t>
            </a:r>
            <a:endParaRPr lang="fr-FR" sz="1200" dirty="0">
              <a:solidFill>
                <a:srgbClr val="4B90B5"/>
              </a:solidFill>
            </a:endParaRPr>
          </a:p>
        </p:txBody>
      </p:sp>
      <p:sp>
        <p:nvSpPr>
          <p:cNvPr id="23" name="Pentagone 22"/>
          <p:cNvSpPr/>
          <p:nvPr/>
        </p:nvSpPr>
        <p:spPr>
          <a:xfrm>
            <a:off x="5405889" y="3180064"/>
            <a:ext cx="802711" cy="2025444"/>
          </a:xfrm>
          <a:prstGeom prst="homePlate">
            <a:avLst>
              <a:gd name="adj" fmla="val 23171"/>
            </a:avLst>
          </a:prstGeom>
          <a:solidFill>
            <a:srgbClr val="4B90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lvl="0" algn="ctr"/>
            <a:r>
              <a:rPr lang="fr-FR" sz="1200" dirty="0">
                <a:solidFill>
                  <a:prstClr val="white"/>
                </a:solidFill>
              </a:rPr>
              <a:t>Définir le planning </a:t>
            </a:r>
            <a:endParaRPr lang="fr-FR" sz="1200" dirty="0" smtClean="0">
              <a:solidFill>
                <a:prstClr val="white"/>
              </a:solidFill>
            </a:endParaRPr>
          </a:p>
        </p:txBody>
      </p:sp>
      <p:sp>
        <p:nvSpPr>
          <p:cNvPr id="24" name="Rectangle à coins arrondis 23"/>
          <p:cNvSpPr/>
          <p:nvPr/>
        </p:nvSpPr>
        <p:spPr>
          <a:xfrm>
            <a:off x="6286501" y="3180064"/>
            <a:ext cx="5627266" cy="2025444"/>
          </a:xfrm>
          <a:prstGeom prst="roundRect">
            <a:avLst>
              <a:gd name="adj" fmla="val 6133"/>
            </a:avLst>
          </a:prstGeom>
          <a:ln>
            <a:solidFill>
              <a:srgbClr val="4B90B5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fr-FR" sz="1200">
              <a:solidFill>
                <a:srgbClr val="4B90B5"/>
              </a:solidFill>
            </a:endParaRPr>
          </a:p>
        </p:txBody>
      </p:sp>
      <p:sp>
        <p:nvSpPr>
          <p:cNvPr id="32" name="Forme libre 31"/>
          <p:cNvSpPr/>
          <p:nvPr/>
        </p:nvSpPr>
        <p:spPr>
          <a:xfrm>
            <a:off x="343291" y="5499624"/>
            <a:ext cx="1324356" cy="267462"/>
          </a:xfrm>
          <a:custGeom>
            <a:avLst/>
            <a:gdLst>
              <a:gd name="connsiteX0" fmla="*/ 76837 w 1324356"/>
              <a:gd name="connsiteY0" fmla="*/ 0 h 267462"/>
              <a:gd name="connsiteX1" fmla="*/ 1167509 w 1324356"/>
              <a:gd name="connsiteY1" fmla="*/ 0 h 267462"/>
              <a:gd name="connsiteX2" fmla="*/ 1244346 w 1324356"/>
              <a:gd name="connsiteY2" fmla="*/ 76837 h 267462"/>
              <a:gd name="connsiteX3" fmla="*/ 1244346 w 1324356"/>
              <a:gd name="connsiteY3" fmla="*/ 200872 h 267462"/>
              <a:gd name="connsiteX4" fmla="*/ 1248176 w 1324356"/>
              <a:gd name="connsiteY4" fmla="*/ 219839 h 267462"/>
              <a:gd name="connsiteX5" fmla="*/ 1319879 w 1324356"/>
              <a:gd name="connsiteY5" fmla="*/ 267367 h 267462"/>
              <a:gd name="connsiteX6" fmla="*/ 1324356 w 1324356"/>
              <a:gd name="connsiteY6" fmla="*/ 266463 h 267462"/>
              <a:gd name="connsiteX7" fmla="*/ 1324356 w 1324356"/>
              <a:gd name="connsiteY7" fmla="*/ 267461 h 267462"/>
              <a:gd name="connsiteX8" fmla="*/ 1244346 w 1324356"/>
              <a:gd name="connsiteY8" fmla="*/ 267461 h 267462"/>
              <a:gd name="connsiteX9" fmla="*/ 1244346 w 1324356"/>
              <a:gd name="connsiteY9" fmla="*/ 267462 h 267462"/>
              <a:gd name="connsiteX10" fmla="*/ 0 w 1324356"/>
              <a:gd name="connsiteY10" fmla="*/ 267462 h 267462"/>
              <a:gd name="connsiteX11" fmla="*/ 0 w 1324356"/>
              <a:gd name="connsiteY11" fmla="*/ 76837 h 267462"/>
              <a:gd name="connsiteX12" fmla="*/ 76837 w 1324356"/>
              <a:gd name="connsiteY12" fmla="*/ 0 h 2674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324356" h="267462">
                <a:moveTo>
                  <a:pt x="76837" y="0"/>
                </a:moveTo>
                <a:lnTo>
                  <a:pt x="1167509" y="0"/>
                </a:lnTo>
                <a:cubicBezTo>
                  <a:pt x="1209945" y="0"/>
                  <a:pt x="1244346" y="34401"/>
                  <a:pt x="1244346" y="76837"/>
                </a:cubicBezTo>
                <a:lnTo>
                  <a:pt x="1244346" y="200872"/>
                </a:lnTo>
                <a:lnTo>
                  <a:pt x="1248176" y="219839"/>
                </a:lnTo>
                <a:cubicBezTo>
                  <a:pt x="1259989" y="247769"/>
                  <a:pt x="1287646" y="267367"/>
                  <a:pt x="1319879" y="267367"/>
                </a:cubicBezTo>
                <a:lnTo>
                  <a:pt x="1324356" y="266463"/>
                </a:lnTo>
                <a:lnTo>
                  <a:pt x="1324356" y="267461"/>
                </a:lnTo>
                <a:lnTo>
                  <a:pt x="1244346" y="267461"/>
                </a:lnTo>
                <a:lnTo>
                  <a:pt x="1244346" y="267462"/>
                </a:lnTo>
                <a:lnTo>
                  <a:pt x="0" y="267462"/>
                </a:lnTo>
                <a:lnTo>
                  <a:pt x="0" y="76837"/>
                </a:lnTo>
                <a:cubicBezTo>
                  <a:pt x="0" y="34401"/>
                  <a:pt x="34401" y="0"/>
                  <a:pt x="76837" y="0"/>
                </a:cubicBezTo>
                <a:close/>
              </a:path>
            </a:pathLst>
          </a:custGeom>
          <a:solidFill>
            <a:srgbClr val="4B90B5"/>
          </a:solidFill>
          <a:ln>
            <a:solidFill>
              <a:srgbClr val="4B90B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/>
              <a:t>Où ?</a:t>
            </a:r>
          </a:p>
        </p:txBody>
      </p:sp>
      <p:sp>
        <p:nvSpPr>
          <p:cNvPr id="33" name="Rectangle à coins arrondis 32"/>
          <p:cNvSpPr/>
          <p:nvPr/>
        </p:nvSpPr>
        <p:spPr>
          <a:xfrm>
            <a:off x="6286501" y="5781040"/>
            <a:ext cx="5627266" cy="924495"/>
          </a:xfrm>
          <a:prstGeom prst="roundRect">
            <a:avLst/>
          </a:prstGeom>
          <a:ln>
            <a:solidFill>
              <a:srgbClr val="4B90B5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fr-FR" sz="1200">
              <a:solidFill>
                <a:srgbClr val="4B90B5"/>
              </a:solidFill>
            </a:endParaRPr>
          </a:p>
        </p:txBody>
      </p:sp>
      <p:sp>
        <p:nvSpPr>
          <p:cNvPr id="34" name="Pentagone 33"/>
          <p:cNvSpPr/>
          <p:nvPr/>
        </p:nvSpPr>
        <p:spPr>
          <a:xfrm>
            <a:off x="5405889" y="5781041"/>
            <a:ext cx="802711" cy="924494"/>
          </a:xfrm>
          <a:prstGeom prst="homePlate">
            <a:avLst>
              <a:gd name="adj" fmla="val 23171"/>
            </a:avLst>
          </a:prstGeom>
          <a:solidFill>
            <a:srgbClr val="4B90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lvl="0" algn="ctr"/>
            <a:r>
              <a:rPr lang="fr-FR" sz="1200" dirty="0">
                <a:solidFill>
                  <a:prstClr val="white"/>
                </a:solidFill>
              </a:rPr>
              <a:t>Définir les </a:t>
            </a:r>
            <a:r>
              <a:rPr lang="fr-FR" sz="1200" dirty="0" smtClean="0">
                <a:solidFill>
                  <a:prstClr val="white"/>
                </a:solidFill>
              </a:rPr>
              <a:t>lieux</a:t>
            </a:r>
            <a:endParaRPr lang="fr-FR" sz="1200" dirty="0">
              <a:solidFill>
                <a:prstClr val="white"/>
              </a:solidFill>
            </a:endParaRPr>
          </a:p>
        </p:txBody>
      </p:sp>
      <p:sp>
        <p:nvSpPr>
          <p:cNvPr id="35" name="Forme libre 34"/>
          <p:cNvSpPr/>
          <p:nvPr/>
        </p:nvSpPr>
        <p:spPr>
          <a:xfrm>
            <a:off x="343289" y="5781040"/>
            <a:ext cx="4868792" cy="924496"/>
          </a:xfrm>
          <a:custGeom>
            <a:avLst/>
            <a:gdLst>
              <a:gd name="connsiteX0" fmla="*/ 0 w 4868792"/>
              <a:gd name="connsiteY0" fmla="*/ 0 h 1148508"/>
              <a:gd name="connsiteX1" fmla="*/ 914400 w 4868792"/>
              <a:gd name="connsiteY1" fmla="*/ 0 h 1148508"/>
              <a:gd name="connsiteX2" fmla="*/ 914400 w 4868792"/>
              <a:gd name="connsiteY2" fmla="*/ 1 h 1148508"/>
              <a:gd name="connsiteX3" fmla="*/ 4774086 w 4868792"/>
              <a:gd name="connsiteY3" fmla="*/ 1 h 1148508"/>
              <a:gd name="connsiteX4" fmla="*/ 4868792 w 4868792"/>
              <a:gd name="connsiteY4" fmla="*/ 94707 h 1148508"/>
              <a:gd name="connsiteX5" fmla="*/ 4868792 w 4868792"/>
              <a:gd name="connsiteY5" fmla="*/ 1053802 h 1148508"/>
              <a:gd name="connsiteX6" fmla="*/ 4774086 w 4868792"/>
              <a:gd name="connsiteY6" fmla="*/ 1148508 h 1148508"/>
              <a:gd name="connsiteX7" fmla="*/ 94706 w 4868792"/>
              <a:gd name="connsiteY7" fmla="*/ 1148508 h 1148508"/>
              <a:gd name="connsiteX8" fmla="*/ 0 w 4868792"/>
              <a:gd name="connsiteY8" fmla="*/ 1053802 h 1148508"/>
              <a:gd name="connsiteX9" fmla="*/ 0 w 4868792"/>
              <a:gd name="connsiteY9" fmla="*/ 914400 h 1148508"/>
              <a:gd name="connsiteX10" fmla="*/ 0 w 4868792"/>
              <a:gd name="connsiteY10" fmla="*/ 94707 h 11485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4868792" h="1148508">
                <a:moveTo>
                  <a:pt x="0" y="0"/>
                </a:moveTo>
                <a:lnTo>
                  <a:pt x="914400" y="0"/>
                </a:lnTo>
                <a:lnTo>
                  <a:pt x="914400" y="1"/>
                </a:lnTo>
                <a:lnTo>
                  <a:pt x="4774086" y="1"/>
                </a:lnTo>
                <a:cubicBezTo>
                  <a:pt x="4826391" y="1"/>
                  <a:pt x="4868792" y="42402"/>
                  <a:pt x="4868792" y="94707"/>
                </a:cubicBezTo>
                <a:lnTo>
                  <a:pt x="4868792" y="1053802"/>
                </a:lnTo>
                <a:cubicBezTo>
                  <a:pt x="4868792" y="1106107"/>
                  <a:pt x="4826391" y="1148508"/>
                  <a:pt x="4774086" y="1148508"/>
                </a:cubicBezTo>
                <a:lnTo>
                  <a:pt x="94706" y="1148508"/>
                </a:lnTo>
                <a:cubicBezTo>
                  <a:pt x="42401" y="1148508"/>
                  <a:pt x="0" y="1106107"/>
                  <a:pt x="0" y="1053802"/>
                </a:cubicBezTo>
                <a:lnTo>
                  <a:pt x="0" y="914400"/>
                </a:lnTo>
                <a:lnTo>
                  <a:pt x="0" y="94707"/>
                </a:lnTo>
                <a:close/>
              </a:path>
            </a:pathLst>
          </a:custGeom>
          <a:ln>
            <a:solidFill>
              <a:srgbClr val="4B90B5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pPr marL="176213" indent="-176213"/>
            <a:r>
              <a:rPr lang="fr-FR" sz="1200" dirty="0">
                <a:solidFill>
                  <a:srgbClr val="4B90B5"/>
                </a:solidFill>
              </a:rPr>
              <a:t>Au-delà du lieu, le point important de cette étape est de créer </a:t>
            </a:r>
            <a:r>
              <a:rPr lang="fr-FR" sz="1200" dirty="0" smtClean="0">
                <a:solidFill>
                  <a:srgbClr val="4B90B5"/>
                </a:solidFill>
              </a:rPr>
              <a:t>la convivialité, </a:t>
            </a:r>
            <a:r>
              <a:rPr lang="fr-FR" sz="1200" dirty="0">
                <a:solidFill>
                  <a:srgbClr val="4B90B5"/>
                </a:solidFill>
              </a:rPr>
              <a:t>afin d’avoir un dialogue ouvert à la fois </a:t>
            </a:r>
            <a:r>
              <a:rPr lang="fr-FR" sz="1200" dirty="0" smtClean="0">
                <a:solidFill>
                  <a:srgbClr val="4B90B5"/>
                </a:solidFill>
              </a:rPr>
              <a:t> sur </a:t>
            </a:r>
            <a:r>
              <a:rPr lang="fr-FR" sz="1200" dirty="0">
                <a:solidFill>
                  <a:srgbClr val="4B90B5"/>
                </a:solidFill>
              </a:rPr>
              <a:t>l’approche et </a:t>
            </a:r>
            <a:r>
              <a:rPr lang="fr-FR" sz="1200" dirty="0" smtClean="0">
                <a:solidFill>
                  <a:srgbClr val="4B90B5"/>
                </a:solidFill>
              </a:rPr>
              <a:t>les observations d’immersion.</a:t>
            </a:r>
            <a:endParaRPr lang="fr-FR" sz="1200" dirty="0">
              <a:solidFill>
                <a:srgbClr val="4B90B5"/>
              </a:solidFill>
            </a:endParaRPr>
          </a:p>
          <a:p>
            <a:pPr marL="176213" indent="-176213"/>
            <a:r>
              <a:rPr lang="fr-FR" sz="1200" dirty="0">
                <a:solidFill>
                  <a:srgbClr val="4B90B5"/>
                </a:solidFill>
              </a:rPr>
              <a:t>Exemple 1 : </a:t>
            </a:r>
            <a:r>
              <a:rPr lang="fr-FR" sz="1200" dirty="0" smtClean="0">
                <a:solidFill>
                  <a:srgbClr val="4B90B5"/>
                </a:solidFill>
              </a:rPr>
              <a:t>séminaire </a:t>
            </a:r>
            <a:r>
              <a:rPr lang="fr-FR" sz="1200" dirty="0">
                <a:solidFill>
                  <a:srgbClr val="4B90B5"/>
                </a:solidFill>
              </a:rPr>
              <a:t>de 2 jours hors </a:t>
            </a:r>
            <a:r>
              <a:rPr lang="fr-FR" sz="1200" dirty="0" smtClean="0">
                <a:solidFill>
                  <a:srgbClr val="4B90B5"/>
                </a:solidFill>
              </a:rPr>
              <a:t>site.</a:t>
            </a:r>
            <a:endParaRPr lang="fr-FR" sz="1200" dirty="0">
              <a:solidFill>
                <a:srgbClr val="4B90B5"/>
              </a:solidFill>
            </a:endParaRPr>
          </a:p>
          <a:p>
            <a:pPr marL="176213" indent="-176213"/>
            <a:r>
              <a:rPr lang="fr-FR" sz="1200" dirty="0">
                <a:solidFill>
                  <a:srgbClr val="4B90B5"/>
                </a:solidFill>
              </a:rPr>
              <a:t>Exemple 2 : </a:t>
            </a:r>
            <a:r>
              <a:rPr lang="fr-FR" sz="1200" dirty="0" smtClean="0">
                <a:solidFill>
                  <a:srgbClr val="4B90B5"/>
                </a:solidFill>
              </a:rPr>
              <a:t>déjeuner </a:t>
            </a:r>
            <a:r>
              <a:rPr lang="fr-FR" sz="1200" dirty="0">
                <a:solidFill>
                  <a:srgbClr val="4B90B5"/>
                </a:solidFill>
              </a:rPr>
              <a:t>ou </a:t>
            </a:r>
            <a:r>
              <a:rPr lang="fr-FR" sz="1200" dirty="0" smtClean="0">
                <a:solidFill>
                  <a:srgbClr val="4B90B5"/>
                </a:solidFill>
              </a:rPr>
              <a:t>dîner </a:t>
            </a:r>
            <a:r>
              <a:rPr lang="fr-FR" sz="1200" dirty="0">
                <a:solidFill>
                  <a:srgbClr val="4B90B5"/>
                </a:solidFill>
              </a:rPr>
              <a:t>informel </a:t>
            </a:r>
            <a:r>
              <a:rPr lang="fr-FR" sz="1200" dirty="0" smtClean="0">
                <a:solidFill>
                  <a:srgbClr val="4B90B5"/>
                </a:solidFill>
              </a:rPr>
              <a:t>.</a:t>
            </a:r>
            <a:endParaRPr lang="fr-FR" sz="1200" dirty="0">
              <a:solidFill>
                <a:srgbClr val="4B90B5"/>
              </a:solidFill>
            </a:endParaRPr>
          </a:p>
        </p:txBody>
      </p:sp>
      <p:pic>
        <p:nvPicPr>
          <p:cNvPr id="25" name="Image 24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323842" y="126254"/>
            <a:ext cx="1589925" cy="15204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669149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à coins arrondis 6"/>
          <p:cNvSpPr/>
          <p:nvPr/>
        </p:nvSpPr>
        <p:spPr>
          <a:xfrm>
            <a:off x="343289" y="1101614"/>
            <a:ext cx="9791333" cy="461010"/>
          </a:xfrm>
          <a:prstGeom prst="roundRect">
            <a:avLst/>
          </a:prstGeom>
          <a:solidFill>
            <a:srgbClr val="4B90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Coacher le management vers une nouvelle manière de travailler</a:t>
            </a:r>
          </a:p>
        </p:txBody>
      </p:sp>
      <p:cxnSp>
        <p:nvCxnSpPr>
          <p:cNvPr id="3" name="Connecteur droit 2"/>
          <p:cNvCxnSpPr/>
          <p:nvPr/>
        </p:nvCxnSpPr>
        <p:spPr>
          <a:xfrm>
            <a:off x="343291" y="940777"/>
            <a:ext cx="9791333" cy="0"/>
          </a:xfrm>
          <a:prstGeom prst="line">
            <a:avLst/>
          </a:prstGeom>
          <a:solidFill>
            <a:srgbClr val="4B90B5"/>
          </a:solidFill>
          <a:ln w="28575">
            <a:solidFill>
              <a:srgbClr val="4B90B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8" name="ZoneTexte 7"/>
          <p:cNvSpPr txBox="1"/>
          <p:nvPr/>
        </p:nvSpPr>
        <p:spPr>
          <a:xfrm>
            <a:off x="343291" y="464820"/>
            <a:ext cx="2803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>
                <a:solidFill>
                  <a:srgbClr val="4B90B5"/>
                </a:solidFill>
              </a:rPr>
              <a:t>Fiche Pratique 2 : COACHER</a:t>
            </a:r>
          </a:p>
        </p:txBody>
      </p:sp>
      <p:sp>
        <p:nvSpPr>
          <p:cNvPr id="17" name="Forme libre 16"/>
          <p:cNvSpPr/>
          <p:nvPr/>
        </p:nvSpPr>
        <p:spPr>
          <a:xfrm>
            <a:off x="343291" y="1830086"/>
            <a:ext cx="1324356" cy="267462"/>
          </a:xfrm>
          <a:custGeom>
            <a:avLst/>
            <a:gdLst>
              <a:gd name="connsiteX0" fmla="*/ 76837 w 1324356"/>
              <a:gd name="connsiteY0" fmla="*/ 0 h 267462"/>
              <a:gd name="connsiteX1" fmla="*/ 1167509 w 1324356"/>
              <a:gd name="connsiteY1" fmla="*/ 0 h 267462"/>
              <a:gd name="connsiteX2" fmla="*/ 1244346 w 1324356"/>
              <a:gd name="connsiteY2" fmla="*/ 76837 h 267462"/>
              <a:gd name="connsiteX3" fmla="*/ 1244346 w 1324356"/>
              <a:gd name="connsiteY3" fmla="*/ 200872 h 267462"/>
              <a:gd name="connsiteX4" fmla="*/ 1248176 w 1324356"/>
              <a:gd name="connsiteY4" fmla="*/ 219839 h 267462"/>
              <a:gd name="connsiteX5" fmla="*/ 1319879 w 1324356"/>
              <a:gd name="connsiteY5" fmla="*/ 267367 h 267462"/>
              <a:gd name="connsiteX6" fmla="*/ 1324356 w 1324356"/>
              <a:gd name="connsiteY6" fmla="*/ 266463 h 267462"/>
              <a:gd name="connsiteX7" fmla="*/ 1324356 w 1324356"/>
              <a:gd name="connsiteY7" fmla="*/ 267461 h 267462"/>
              <a:gd name="connsiteX8" fmla="*/ 1244346 w 1324356"/>
              <a:gd name="connsiteY8" fmla="*/ 267461 h 267462"/>
              <a:gd name="connsiteX9" fmla="*/ 1244346 w 1324356"/>
              <a:gd name="connsiteY9" fmla="*/ 267462 h 267462"/>
              <a:gd name="connsiteX10" fmla="*/ 0 w 1324356"/>
              <a:gd name="connsiteY10" fmla="*/ 267462 h 267462"/>
              <a:gd name="connsiteX11" fmla="*/ 0 w 1324356"/>
              <a:gd name="connsiteY11" fmla="*/ 76837 h 267462"/>
              <a:gd name="connsiteX12" fmla="*/ 76837 w 1324356"/>
              <a:gd name="connsiteY12" fmla="*/ 0 h 2674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324356" h="267462">
                <a:moveTo>
                  <a:pt x="76837" y="0"/>
                </a:moveTo>
                <a:lnTo>
                  <a:pt x="1167509" y="0"/>
                </a:lnTo>
                <a:cubicBezTo>
                  <a:pt x="1209945" y="0"/>
                  <a:pt x="1244346" y="34401"/>
                  <a:pt x="1244346" y="76837"/>
                </a:cubicBezTo>
                <a:lnTo>
                  <a:pt x="1244346" y="200872"/>
                </a:lnTo>
                <a:lnTo>
                  <a:pt x="1248176" y="219839"/>
                </a:lnTo>
                <a:cubicBezTo>
                  <a:pt x="1259989" y="247769"/>
                  <a:pt x="1287646" y="267367"/>
                  <a:pt x="1319879" y="267367"/>
                </a:cubicBezTo>
                <a:lnTo>
                  <a:pt x="1324356" y="266463"/>
                </a:lnTo>
                <a:lnTo>
                  <a:pt x="1324356" y="267461"/>
                </a:lnTo>
                <a:lnTo>
                  <a:pt x="1244346" y="267461"/>
                </a:lnTo>
                <a:lnTo>
                  <a:pt x="1244346" y="267462"/>
                </a:lnTo>
                <a:lnTo>
                  <a:pt x="0" y="267462"/>
                </a:lnTo>
                <a:lnTo>
                  <a:pt x="0" y="76837"/>
                </a:lnTo>
                <a:cubicBezTo>
                  <a:pt x="0" y="34401"/>
                  <a:pt x="34401" y="0"/>
                  <a:pt x="76837" y="0"/>
                </a:cubicBezTo>
                <a:close/>
              </a:path>
            </a:pathLst>
          </a:custGeom>
          <a:solidFill>
            <a:srgbClr val="4B90B5"/>
          </a:solidFill>
          <a:ln>
            <a:solidFill>
              <a:srgbClr val="4B90B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/>
              <a:t>Comment ?</a:t>
            </a:r>
          </a:p>
        </p:txBody>
      </p:sp>
      <p:sp>
        <p:nvSpPr>
          <p:cNvPr id="22" name="Forme libre 21"/>
          <p:cNvSpPr/>
          <p:nvPr/>
        </p:nvSpPr>
        <p:spPr>
          <a:xfrm>
            <a:off x="343289" y="3180064"/>
            <a:ext cx="4868792" cy="2025444"/>
          </a:xfrm>
          <a:custGeom>
            <a:avLst/>
            <a:gdLst>
              <a:gd name="connsiteX0" fmla="*/ 0 w 4868792"/>
              <a:gd name="connsiteY0" fmla="*/ 0 h 2025444"/>
              <a:gd name="connsiteX1" fmla="*/ 408551 w 4868792"/>
              <a:gd name="connsiteY1" fmla="*/ 0 h 2025444"/>
              <a:gd name="connsiteX2" fmla="*/ 408551 w 4868792"/>
              <a:gd name="connsiteY2" fmla="*/ 1 h 2025444"/>
              <a:gd name="connsiteX3" fmla="*/ 4750911 w 4868792"/>
              <a:gd name="connsiteY3" fmla="*/ 1 h 2025444"/>
              <a:gd name="connsiteX4" fmla="*/ 4868792 w 4868792"/>
              <a:gd name="connsiteY4" fmla="*/ 117882 h 2025444"/>
              <a:gd name="connsiteX5" fmla="*/ 4868792 w 4868792"/>
              <a:gd name="connsiteY5" fmla="*/ 1907563 h 2025444"/>
              <a:gd name="connsiteX6" fmla="*/ 4750911 w 4868792"/>
              <a:gd name="connsiteY6" fmla="*/ 2025444 h 2025444"/>
              <a:gd name="connsiteX7" fmla="*/ 117881 w 4868792"/>
              <a:gd name="connsiteY7" fmla="*/ 2025444 h 2025444"/>
              <a:gd name="connsiteX8" fmla="*/ 0 w 4868792"/>
              <a:gd name="connsiteY8" fmla="*/ 1907563 h 2025444"/>
              <a:gd name="connsiteX9" fmla="*/ 0 w 4868792"/>
              <a:gd name="connsiteY9" fmla="*/ 318564 h 2025444"/>
              <a:gd name="connsiteX10" fmla="*/ 0 w 4868792"/>
              <a:gd name="connsiteY10" fmla="*/ 117882 h 20254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4868792" h="2025444">
                <a:moveTo>
                  <a:pt x="0" y="0"/>
                </a:moveTo>
                <a:lnTo>
                  <a:pt x="408551" y="0"/>
                </a:lnTo>
                <a:lnTo>
                  <a:pt x="408551" y="1"/>
                </a:lnTo>
                <a:lnTo>
                  <a:pt x="4750911" y="1"/>
                </a:lnTo>
                <a:cubicBezTo>
                  <a:pt x="4816015" y="1"/>
                  <a:pt x="4868792" y="52778"/>
                  <a:pt x="4868792" y="117882"/>
                </a:cubicBezTo>
                <a:lnTo>
                  <a:pt x="4868792" y="1907563"/>
                </a:lnTo>
                <a:cubicBezTo>
                  <a:pt x="4868792" y="1972667"/>
                  <a:pt x="4816015" y="2025444"/>
                  <a:pt x="4750911" y="2025444"/>
                </a:cubicBezTo>
                <a:lnTo>
                  <a:pt x="117881" y="2025444"/>
                </a:lnTo>
                <a:cubicBezTo>
                  <a:pt x="52777" y="2025444"/>
                  <a:pt x="0" y="1972667"/>
                  <a:pt x="0" y="1907563"/>
                </a:cubicBezTo>
                <a:lnTo>
                  <a:pt x="0" y="318564"/>
                </a:lnTo>
                <a:lnTo>
                  <a:pt x="0" y="117882"/>
                </a:lnTo>
                <a:close/>
              </a:path>
            </a:pathLst>
          </a:custGeom>
          <a:ln>
            <a:solidFill>
              <a:srgbClr val="4B90B5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fr-FR" sz="1200">
              <a:solidFill>
                <a:srgbClr val="4B90B5"/>
              </a:solidFill>
            </a:endParaRPr>
          </a:p>
        </p:txBody>
      </p:sp>
      <p:sp>
        <p:nvSpPr>
          <p:cNvPr id="33" name="Forme libre 32"/>
          <p:cNvSpPr/>
          <p:nvPr/>
        </p:nvSpPr>
        <p:spPr>
          <a:xfrm>
            <a:off x="343289" y="2097546"/>
            <a:ext cx="4868792" cy="4275814"/>
          </a:xfrm>
          <a:custGeom>
            <a:avLst/>
            <a:gdLst>
              <a:gd name="connsiteX0" fmla="*/ 0 w 4868792"/>
              <a:gd name="connsiteY0" fmla="*/ 0 h 4275814"/>
              <a:gd name="connsiteX1" fmla="*/ 116730 w 4868792"/>
              <a:gd name="connsiteY1" fmla="*/ 0 h 4275814"/>
              <a:gd name="connsiteX2" fmla="*/ 914400 w 4868792"/>
              <a:gd name="connsiteY2" fmla="*/ 0 h 4275814"/>
              <a:gd name="connsiteX3" fmla="*/ 4752062 w 4868792"/>
              <a:gd name="connsiteY3" fmla="*/ 0 h 4275814"/>
              <a:gd name="connsiteX4" fmla="*/ 4868792 w 4868792"/>
              <a:gd name="connsiteY4" fmla="*/ 116730 h 4275814"/>
              <a:gd name="connsiteX5" fmla="*/ 4868792 w 4868792"/>
              <a:gd name="connsiteY5" fmla="*/ 4159084 h 4275814"/>
              <a:gd name="connsiteX6" fmla="*/ 4752062 w 4868792"/>
              <a:gd name="connsiteY6" fmla="*/ 4275814 h 4275814"/>
              <a:gd name="connsiteX7" fmla="*/ 116730 w 4868792"/>
              <a:gd name="connsiteY7" fmla="*/ 4275814 h 4275814"/>
              <a:gd name="connsiteX8" fmla="*/ 0 w 4868792"/>
              <a:gd name="connsiteY8" fmla="*/ 4159084 h 4275814"/>
              <a:gd name="connsiteX9" fmla="*/ 0 w 4868792"/>
              <a:gd name="connsiteY9" fmla="*/ 914400 h 4275814"/>
              <a:gd name="connsiteX10" fmla="*/ 0 w 4868792"/>
              <a:gd name="connsiteY10" fmla="*/ 116730 h 42758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4868792" h="4275814">
                <a:moveTo>
                  <a:pt x="0" y="0"/>
                </a:moveTo>
                <a:lnTo>
                  <a:pt x="116730" y="0"/>
                </a:lnTo>
                <a:lnTo>
                  <a:pt x="914400" y="0"/>
                </a:lnTo>
                <a:lnTo>
                  <a:pt x="4752062" y="0"/>
                </a:lnTo>
                <a:cubicBezTo>
                  <a:pt x="4816530" y="0"/>
                  <a:pt x="4868792" y="52262"/>
                  <a:pt x="4868792" y="116730"/>
                </a:cubicBezTo>
                <a:lnTo>
                  <a:pt x="4868792" y="4159084"/>
                </a:lnTo>
                <a:cubicBezTo>
                  <a:pt x="4868792" y="4223552"/>
                  <a:pt x="4816530" y="4275814"/>
                  <a:pt x="4752062" y="4275814"/>
                </a:cubicBezTo>
                <a:lnTo>
                  <a:pt x="116730" y="4275814"/>
                </a:lnTo>
                <a:cubicBezTo>
                  <a:pt x="52262" y="4275814"/>
                  <a:pt x="0" y="4223552"/>
                  <a:pt x="0" y="4159084"/>
                </a:cubicBezTo>
                <a:lnTo>
                  <a:pt x="0" y="914400"/>
                </a:lnTo>
                <a:lnTo>
                  <a:pt x="0" y="116730"/>
                </a:lnTo>
                <a:close/>
              </a:path>
            </a:pathLst>
          </a:custGeom>
          <a:ln>
            <a:solidFill>
              <a:srgbClr val="4B90B5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t">
            <a:noAutofit/>
          </a:bodyPr>
          <a:lstStyle/>
          <a:p>
            <a:pPr marL="285750" indent="-285750"/>
            <a:r>
              <a:rPr lang="fr-FR" sz="1200" dirty="0">
                <a:solidFill>
                  <a:srgbClr val="4B90B5"/>
                </a:solidFill>
              </a:rPr>
              <a:t>Débriefer des observation d’immersion afin de faire réagir l'équipe ou le manager </a:t>
            </a:r>
            <a:r>
              <a:rPr lang="fr-FR" sz="1200" dirty="0" smtClean="0">
                <a:solidFill>
                  <a:srgbClr val="4B90B5"/>
                </a:solidFill>
              </a:rPr>
              <a:t>local.</a:t>
            </a:r>
            <a:endParaRPr lang="fr-FR" sz="1200" dirty="0">
              <a:solidFill>
                <a:srgbClr val="4B90B5"/>
              </a:solidFill>
            </a:endParaRPr>
          </a:p>
          <a:p>
            <a:pPr marL="285750" indent="-285750">
              <a:buFont typeface="+mj-lt"/>
              <a:buAutoNum type="arabicPeriod"/>
            </a:pPr>
            <a:endParaRPr lang="fr-FR" sz="1200" dirty="0">
              <a:solidFill>
                <a:srgbClr val="4B90B5"/>
              </a:solidFill>
            </a:endParaRPr>
          </a:p>
          <a:p>
            <a:pPr marL="285750" indent="-285750">
              <a:buFont typeface="+mj-lt"/>
              <a:buAutoNum type="arabicPeriod"/>
            </a:pPr>
            <a:endParaRPr lang="fr-FR" sz="1200" dirty="0">
              <a:solidFill>
                <a:srgbClr val="4B90B5"/>
              </a:solidFill>
            </a:endParaRPr>
          </a:p>
          <a:p>
            <a:pPr marL="285750" indent="-285750">
              <a:buFont typeface="+mj-lt"/>
              <a:buAutoNum type="arabicPeriod"/>
            </a:pPr>
            <a:endParaRPr lang="fr-FR" sz="1200" dirty="0">
              <a:solidFill>
                <a:srgbClr val="4B90B5"/>
              </a:solidFill>
            </a:endParaRPr>
          </a:p>
          <a:p>
            <a:pPr marL="285750" indent="-285750"/>
            <a:r>
              <a:rPr lang="fr-FR" sz="1200" dirty="0">
                <a:solidFill>
                  <a:srgbClr val="4B90B5"/>
                </a:solidFill>
              </a:rPr>
              <a:t>Faire réagir sur les potentiels d’amélioration et observer les premiers freins au </a:t>
            </a:r>
            <a:r>
              <a:rPr lang="fr-FR" sz="1200" dirty="0" smtClean="0">
                <a:solidFill>
                  <a:srgbClr val="4B90B5"/>
                </a:solidFill>
              </a:rPr>
              <a:t>changement.</a:t>
            </a:r>
            <a:endParaRPr lang="fr-FR" sz="1200" dirty="0">
              <a:solidFill>
                <a:srgbClr val="4B90B5"/>
              </a:solidFill>
            </a:endParaRPr>
          </a:p>
          <a:p>
            <a:pPr marL="285750" indent="-285750">
              <a:buFont typeface="+mj-lt"/>
              <a:buAutoNum type="arabicPeriod"/>
            </a:pPr>
            <a:endParaRPr lang="fr-FR" sz="1200" dirty="0">
              <a:solidFill>
                <a:srgbClr val="4B90B5"/>
              </a:solidFill>
            </a:endParaRPr>
          </a:p>
          <a:p>
            <a:pPr marL="285750" indent="-285750">
              <a:buFont typeface="+mj-lt"/>
              <a:buAutoNum type="arabicPeriod"/>
            </a:pPr>
            <a:endParaRPr lang="fr-FR" sz="1200" dirty="0">
              <a:solidFill>
                <a:srgbClr val="4B90B5"/>
              </a:solidFill>
            </a:endParaRPr>
          </a:p>
          <a:p>
            <a:pPr marL="285750" indent="-285750">
              <a:buFont typeface="+mj-lt"/>
              <a:buAutoNum type="arabicPeriod"/>
            </a:pPr>
            <a:endParaRPr lang="fr-FR" sz="1200" dirty="0">
              <a:solidFill>
                <a:srgbClr val="4B90B5"/>
              </a:solidFill>
            </a:endParaRPr>
          </a:p>
          <a:p>
            <a:pPr marL="285750" indent="-285750"/>
            <a:r>
              <a:rPr lang="fr-FR" sz="1200" dirty="0">
                <a:solidFill>
                  <a:srgbClr val="4B90B5"/>
                </a:solidFill>
              </a:rPr>
              <a:t>Ouvrir une discussion sur les problèmes du </a:t>
            </a:r>
            <a:r>
              <a:rPr lang="fr-FR" sz="1200" dirty="0" smtClean="0">
                <a:solidFill>
                  <a:srgbClr val="4B90B5"/>
                </a:solidFill>
              </a:rPr>
              <a:t>quotidien.</a:t>
            </a:r>
            <a:endParaRPr lang="fr-FR" sz="1200" dirty="0">
              <a:solidFill>
                <a:srgbClr val="4B90B5"/>
              </a:solidFill>
            </a:endParaRPr>
          </a:p>
          <a:p>
            <a:pPr marL="285750" indent="-285750">
              <a:buFont typeface="+mj-lt"/>
              <a:buAutoNum type="arabicPeriod"/>
            </a:pPr>
            <a:endParaRPr lang="fr-FR" sz="1200" dirty="0">
              <a:solidFill>
                <a:srgbClr val="4B90B5"/>
              </a:solidFill>
            </a:endParaRPr>
          </a:p>
          <a:p>
            <a:pPr marL="285750" indent="-285750">
              <a:buFont typeface="+mj-lt"/>
              <a:buAutoNum type="arabicPeriod"/>
            </a:pPr>
            <a:endParaRPr lang="fr-FR" sz="1200" dirty="0">
              <a:solidFill>
                <a:srgbClr val="4B90B5"/>
              </a:solidFill>
            </a:endParaRPr>
          </a:p>
          <a:p>
            <a:pPr marL="285750" indent="-285750">
              <a:buFont typeface="+mj-lt"/>
              <a:buAutoNum type="arabicPeriod"/>
            </a:pPr>
            <a:endParaRPr lang="fr-FR" sz="1200" dirty="0">
              <a:solidFill>
                <a:srgbClr val="4B90B5"/>
              </a:solidFill>
            </a:endParaRPr>
          </a:p>
          <a:p>
            <a:pPr marL="285750" indent="-285750"/>
            <a:r>
              <a:rPr lang="fr-FR" sz="1200" dirty="0" smtClean="0">
                <a:solidFill>
                  <a:srgbClr val="4B90B5"/>
                </a:solidFill>
              </a:rPr>
              <a:t>Proposer un brainstorming autour des souhaits de changement.</a:t>
            </a:r>
            <a:endParaRPr lang="fr-FR" sz="1200" dirty="0">
              <a:solidFill>
                <a:srgbClr val="4B90B5"/>
              </a:solidFill>
            </a:endParaRPr>
          </a:p>
          <a:p>
            <a:pPr marL="285750" indent="-285750">
              <a:buFont typeface="+mj-lt"/>
              <a:buAutoNum type="arabicPeriod"/>
            </a:pPr>
            <a:endParaRPr lang="fr-FR" sz="1200" dirty="0" smtClean="0">
              <a:solidFill>
                <a:srgbClr val="4B90B5"/>
              </a:solidFill>
            </a:endParaRPr>
          </a:p>
          <a:p>
            <a:pPr marL="285750" indent="-285750">
              <a:buFont typeface="+mj-lt"/>
              <a:buAutoNum type="arabicPeriod"/>
            </a:pPr>
            <a:endParaRPr lang="fr-FR" sz="1200" dirty="0">
              <a:solidFill>
                <a:srgbClr val="4B90B5"/>
              </a:solidFill>
            </a:endParaRPr>
          </a:p>
          <a:p>
            <a:pPr marL="285750" indent="-285750">
              <a:buFont typeface="+mj-lt"/>
              <a:buAutoNum type="arabicPeriod"/>
            </a:pPr>
            <a:endParaRPr lang="fr-FR" sz="1200" dirty="0">
              <a:solidFill>
                <a:srgbClr val="4B90B5"/>
              </a:solidFill>
            </a:endParaRPr>
          </a:p>
          <a:p>
            <a:pPr marL="285750" indent="-285750"/>
            <a:r>
              <a:rPr lang="fr-FR" sz="1200" dirty="0">
                <a:solidFill>
                  <a:srgbClr val="4B90B5"/>
                </a:solidFill>
              </a:rPr>
              <a:t>Réfléchissez </a:t>
            </a:r>
            <a:r>
              <a:rPr lang="fr-FR" sz="1200" dirty="0" smtClean="0">
                <a:solidFill>
                  <a:srgbClr val="4B90B5"/>
                </a:solidFill>
              </a:rPr>
              <a:t>à </a:t>
            </a:r>
            <a:r>
              <a:rPr lang="fr-FR" sz="1200" dirty="0">
                <a:solidFill>
                  <a:srgbClr val="4B90B5"/>
                </a:solidFill>
              </a:rPr>
              <a:t>la pertinence </a:t>
            </a:r>
            <a:r>
              <a:rPr lang="fr-FR" sz="1200" dirty="0" smtClean="0">
                <a:solidFill>
                  <a:srgbClr val="4B90B5"/>
                </a:solidFill>
              </a:rPr>
              <a:t>d’un </a:t>
            </a:r>
            <a:r>
              <a:rPr lang="fr-FR" sz="1200" dirty="0">
                <a:solidFill>
                  <a:srgbClr val="4B90B5"/>
                </a:solidFill>
              </a:rPr>
              <a:t>vote confidentiel pour </a:t>
            </a:r>
            <a:r>
              <a:rPr lang="fr-FR" sz="1200" dirty="0" smtClean="0">
                <a:solidFill>
                  <a:srgbClr val="4B90B5"/>
                </a:solidFill>
              </a:rPr>
              <a:t>évaluer la capacité de </a:t>
            </a:r>
            <a:r>
              <a:rPr lang="fr-FR" sz="1200" dirty="0">
                <a:solidFill>
                  <a:srgbClr val="4B90B5"/>
                </a:solidFill>
              </a:rPr>
              <a:t>l’équipe </a:t>
            </a:r>
            <a:r>
              <a:rPr lang="fr-FR" sz="1200" dirty="0" smtClean="0">
                <a:solidFill>
                  <a:srgbClr val="4B90B5"/>
                </a:solidFill>
              </a:rPr>
              <a:t>à  changer </a:t>
            </a:r>
            <a:r>
              <a:rPr lang="fr-FR" sz="1200" dirty="0">
                <a:solidFill>
                  <a:srgbClr val="4B90B5"/>
                </a:solidFill>
              </a:rPr>
              <a:t>s</a:t>
            </a:r>
            <a:r>
              <a:rPr lang="fr-FR" sz="1200" dirty="0" smtClean="0">
                <a:solidFill>
                  <a:srgbClr val="4B90B5"/>
                </a:solidFill>
              </a:rPr>
              <a:t>a </a:t>
            </a:r>
            <a:r>
              <a:rPr lang="fr-FR" sz="1200" dirty="0">
                <a:solidFill>
                  <a:srgbClr val="4B90B5"/>
                </a:solidFill>
              </a:rPr>
              <a:t>manière de </a:t>
            </a:r>
            <a:r>
              <a:rPr lang="fr-FR" sz="1200" dirty="0" smtClean="0">
                <a:solidFill>
                  <a:srgbClr val="4B90B5"/>
                </a:solidFill>
              </a:rPr>
              <a:t>travailler.</a:t>
            </a:r>
            <a:endParaRPr lang="fr-FR" sz="1200" dirty="0">
              <a:solidFill>
                <a:srgbClr val="4B90B5"/>
              </a:solidFill>
            </a:endParaRPr>
          </a:p>
        </p:txBody>
      </p:sp>
      <p:sp>
        <p:nvSpPr>
          <p:cNvPr id="25" name="Rectangle à coins arrondis 24"/>
          <p:cNvSpPr/>
          <p:nvPr/>
        </p:nvSpPr>
        <p:spPr>
          <a:xfrm>
            <a:off x="6286501" y="2125891"/>
            <a:ext cx="5627266" cy="1008000"/>
          </a:xfrm>
          <a:prstGeom prst="roundRect">
            <a:avLst>
              <a:gd name="adj" fmla="val 10679"/>
            </a:avLst>
          </a:prstGeom>
          <a:ln>
            <a:solidFill>
              <a:srgbClr val="4B90B5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fr-FR" sz="1200">
              <a:solidFill>
                <a:srgbClr val="4B90B5"/>
              </a:solidFill>
            </a:endParaRPr>
          </a:p>
        </p:txBody>
      </p:sp>
      <p:sp>
        <p:nvSpPr>
          <p:cNvPr id="29" name="Pentagone 28"/>
          <p:cNvSpPr/>
          <p:nvPr/>
        </p:nvSpPr>
        <p:spPr>
          <a:xfrm>
            <a:off x="5405889" y="2125891"/>
            <a:ext cx="802711" cy="1008000"/>
          </a:xfrm>
          <a:prstGeom prst="homePlate">
            <a:avLst>
              <a:gd name="adj" fmla="val 23171"/>
            </a:avLst>
          </a:prstGeom>
          <a:solidFill>
            <a:srgbClr val="4B90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lvl="0" algn="ctr"/>
            <a:r>
              <a:rPr lang="fr-FR" sz="1200" dirty="0" smtClean="0">
                <a:solidFill>
                  <a:prstClr val="white"/>
                </a:solidFill>
              </a:rPr>
              <a:t>Observation </a:t>
            </a:r>
            <a:r>
              <a:rPr lang="fr-FR" sz="1200" dirty="0">
                <a:solidFill>
                  <a:prstClr val="white"/>
                </a:solidFill>
              </a:rPr>
              <a:t>d’immersion </a:t>
            </a:r>
          </a:p>
        </p:txBody>
      </p:sp>
      <p:pic>
        <p:nvPicPr>
          <p:cNvPr id="15" name="Image 14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323842" y="126254"/>
            <a:ext cx="1589925" cy="1520428"/>
          </a:xfrm>
          <a:prstGeom prst="rect">
            <a:avLst/>
          </a:prstGeom>
        </p:spPr>
      </p:pic>
      <p:sp>
        <p:nvSpPr>
          <p:cNvPr id="16" name="Rectangle à coins arrondis 15"/>
          <p:cNvSpPr/>
          <p:nvPr/>
        </p:nvSpPr>
        <p:spPr>
          <a:xfrm>
            <a:off x="6286501" y="4285537"/>
            <a:ext cx="5627266" cy="1008000"/>
          </a:xfrm>
          <a:prstGeom prst="roundRect">
            <a:avLst>
              <a:gd name="adj" fmla="val 10679"/>
            </a:avLst>
          </a:prstGeom>
          <a:ln>
            <a:solidFill>
              <a:srgbClr val="4B90B5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fr-FR" sz="1200">
              <a:solidFill>
                <a:srgbClr val="4B90B5"/>
              </a:solidFill>
            </a:endParaRPr>
          </a:p>
        </p:txBody>
      </p:sp>
      <p:sp>
        <p:nvSpPr>
          <p:cNvPr id="18" name="Pentagone 17"/>
          <p:cNvSpPr/>
          <p:nvPr/>
        </p:nvSpPr>
        <p:spPr>
          <a:xfrm>
            <a:off x="5405889" y="4285537"/>
            <a:ext cx="802711" cy="1008000"/>
          </a:xfrm>
          <a:prstGeom prst="homePlate">
            <a:avLst>
              <a:gd name="adj" fmla="val 23171"/>
            </a:avLst>
          </a:prstGeom>
          <a:solidFill>
            <a:srgbClr val="4B90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lvl="0" algn="ctr"/>
            <a:r>
              <a:rPr lang="fr-FR" sz="1200" dirty="0" smtClean="0">
                <a:solidFill>
                  <a:prstClr val="white"/>
                </a:solidFill>
              </a:rPr>
              <a:t>Premiers </a:t>
            </a:r>
            <a:r>
              <a:rPr lang="fr-FR" sz="1200" dirty="0">
                <a:solidFill>
                  <a:prstClr val="white"/>
                </a:solidFill>
              </a:rPr>
              <a:t>freins au changement identifiés</a:t>
            </a:r>
          </a:p>
        </p:txBody>
      </p:sp>
      <p:sp>
        <p:nvSpPr>
          <p:cNvPr id="24" name="Rectangle à coins arrondis 23"/>
          <p:cNvSpPr/>
          <p:nvPr/>
        </p:nvSpPr>
        <p:spPr>
          <a:xfrm>
            <a:off x="6286501" y="3205714"/>
            <a:ext cx="5627266" cy="1008000"/>
          </a:xfrm>
          <a:prstGeom prst="roundRect">
            <a:avLst>
              <a:gd name="adj" fmla="val 10679"/>
            </a:avLst>
          </a:prstGeom>
          <a:ln>
            <a:solidFill>
              <a:srgbClr val="4B90B5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fr-FR" sz="1200">
              <a:solidFill>
                <a:srgbClr val="4B90B5"/>
              </a:solidFill>
            </a:endParaRPr>
          </a:p>
        </p:txBody>
      </p:sp>
      <p:sp>
        <p:nvSpPr>
          <p:cNvPr id="26" name="Pentagone 25"/>
          <p:cNvSpPr/>
          <p:nvPr/>
        </p:nvSpPr>
        <p:spPr>
          <a:xfrm>
            <a:off x="5405889" y="3205714"/>
            <a:ext cx="802711" cy="1008000"/>
          </a:xfrm>
          <a:prstGeom prst="homePlate">
            <a:avLst>
              <a:gd name="adj" fmla="val 23171"/>
            </a:avLst>
          </a:prstGeom>
          <a:solidFill>
            <a:srgbClr val="4B90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lvl="0" algn="ctr"/>
            <a:r>
              <a:rPr lang="fr-FR" sz="1200" dirty="0" smtClean="0">
                <a:solidFill>
                  <a:prstClr val="white"/>
                </a:solidFill>
              </a:rPr>
              <a:t>Potentiels </a:t>
            </a:r>
            <a:r>
              <a:rPr lang="fr-FR" sz="1200" dirty="0">
                <a:solidFill>
                  <a:prstClr val="white"/>
                </a:solidFill>
              </a:rPr>
              <a:t>d’amélioration identifiés</a:t>
            </a:r>
          </a:p>
        </p:txBody>
      </p:sp>
      <p:sp>
        <p:nvSpPr>
          <p:cNvPr id="27" name="Rectangle à coins arrondis 26"/>
          <p:cNvSpPr/>
          <p:nvPr/>
        </p:nvSpPr>
        <p:spPr>
          <a:xfrm>
            <a:off x="6286501" y="5365360"/>
            <a:ext cx="5627266" cy="1008000"/>
          </a:xfrm>
          <a:prstGeom prst="roundRect">
            <a:avLst>
              <a:gd name="adj" fmla="val 10679"/>
            </a:avLst>
          </a:prstGeom>
          <a:ln>
            <a:solidFill>
              <a:srgbClr val="4B90B5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fr-FR" sz="1200">
              <a:solidFill>
                <a:srgbClr val="4B90B5"/>
              </a:solidFill>
            </a:endParaRPr>
          </a:p>
        </p:txBody>
      </p:sp>
      <p:sp>
        <p:nvSpPr>
          <p:cNvPr id="28" name="Pentagone 27"/>
          <p:cNvSpPr/>
          <p:nvPr/>
        </p:nvSpPr>
        <p:spPr>
          <a:xfrm>
            <a:off x="5405889" y="5365360"/>
            <a:ext cx="802711" cy="1008000"/>
          </a:xfrm>
          <a:prstGeom prst="homePlate">
            <a:avLst>
              <a:gd name="adj" fmla="val 23171"/>
            </a:avLst>
          </a:prstGeom>
          <a:solidFill>
            <a:srgbClr val="4B90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lvl="0" algn="ctr"/>
            <a:r>
              <a:rPr lang="fr-FR" sz="1200" dirty="0">
                <a:solidFill>
                  <a:prstClr val="white"/>
                </a:solidFill>
              </a:rPr>
              <a:t>Que </a:t>
            </a:r>
            <a:r>
              <a:rPr lang="fr-FR" sz="1200" dirty="0" smtClean="0">
                <a:solidFill>
                  <a:prstClr val="white"/>
                </a:solidFill>
              </a:rPr>
              <a:t>souhaitent-ils changer?</a:t>
            </a:r>
            <a:endParaRPr lang="fr-FR" sz="1200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11296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6705" t="5569" r="8604" b="4006"/>
          <a:stretch/>
        </p:blipFill>
        <p:spPr bwMode="auto">
          <a:xfrm>
            <a:off x="10448822" y="126254"/>
            <a:ext cx="1464945" cy="143637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sp>
        <p:nvSpPr>
          <p:cNvPr id="7" name="Rectangle à coins arrondis 6"/>
          <p:cNvSpPr/>
          <p:nvPr/>
        </p:nvSpPr>
        <p:spPr>
          <a:xfrm>
            <a:off x="343289" y="1101614"/>
            <a:ext cx="9791333" cy="461010"/>
          </a:xfrm>
          <a:prstGeom prst="roundRect">
            <a:avLst/>
          </a:prstGeom>
          <a:solidFill>
            <a:srgbClr val="4B90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Coacher le management vers une nouvelle manière de travailler</a:t>
            </a:r>
          </a:p>
        </p:txBody>
      </p:sp>
      <p:cxnSp>
        <p:nvCxnSpPr>
          <p:cNvPr id="3" name="Connecteur droit 2"/>
          <p:cNvCxnSpPr/>
          <p:nvPr/>
        </p:nvCxnSpPr>
        <p:spPr>
          <a:xfrm>
            <a:off x="343291" y="940777"/>
            <a:ext cx="9791333" cy="0"/>
          </a:xfrm>
          <a:prstGeom prst="line">
            <a:avLst/>
          </a:prstGeom>
          <a:solidFill>
            <a:srgbClr val="4B90B5"/>
          </a:solidFill>
          <a:ln w="28575">
            <a:solidFill>
              <a:srgbClr val="4B90B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8" name="ZoneTexte 7"/>
          <p:cNvSpPr txBox="1"/>
          <p:nvPr/>
        </p:nvSpPr>
        <p:spPr>
          <a:xfrm>
            <a:off x="343291" y="464820"/>
            <a:ext cx="2803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>
                <a:solidFill>
                  <a:srgbClr val="4B90B5"/>
                </a:solidFill>
              </a:rPr>
              <a:t>Fiche Pratique </a:t>
            </a:r>
            <a:r>
              <a:rPr lang="fr-FR" b="1" dirty="0" smtClean="0">
                <a:solidFill>
                  <a:srgbClr val="4B90B5"/>
                </a:solidFill>
              </a:rPr>
              <a:t>2 </a:t>
            </a:r>
            <a:r>
              <a:rPr lang="fr-FR" b="1" dirty="0">
                <a:solidFill>
                  <a:srgbClr val="4B90B5"/>
                </a:solidFill>
              </a:rPr>
              <a:t>: </a:t>
            </a:r>
            <a:r>
              <a:rPr lang="fr-FR" b="1" dirty="0" smtClean="0">
                <a:solidFill>
                  <a:srgbClr val="4B90B5"/>
                </a:solidFill>
              </a:rPr>
              <a:t>COACHER</a:t>
            </a:r>
            <a:endParaRPr lang="fr-FR" b="1" dirty="0">
              <a:solidFill>
                <a:srgbClr val="4B90B5"/>
              </a:solidFill>
            </a:endParaRPr>
          </a:p>
        </p:txBody>
      </p:sp>
      <p:sp>
        <p:nvSpPr>
          <p:cNvPr id="15" name="Pentagone 14"/>
          <p:cNvSpPr/>
          <p:nvPr/>
        </p:nvSpPr>
        <p:spPr>
          <a:xfrm>
            <a:off x="337891" y="2127743"/>
            <a:ext cx="529397" cy="1338450"/>
          </a:xfrm>
          <a:prstGeom prst="homePlate">
            <a:avLst>
              <a:gd name="adj" fmla="val 23171"/>
            </a:avLst>
          </a:prstGeom>
          <a:solidFill>
            <a:srgbClr val="4B90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lvl="0" algn="ctr"/>
            <a:r>
              <a:rPr lang="fr-FR" sz="1200" dirty="0" smtClean="0">
                <a:solidFill>
                  <a:prstClr val="white"/>
                </a:solidFill>
              </a:rPr>
              <a:t>Usage / Pratiques</a:t>
            </a:r>
            <a:endParaRPr lang="fr-FR" sz="1200" dirty="0">
              <a:solidFill>
                <a:prstClr val="white"/>
              </a:solidFill>
            </a:endParaRPr>
          </a:p>
        </p:txBody>
      </p:sp>
      <p:sp>
        <p:nvSpPr>
          <p:cNvPr id="20" name="Pentagone 19"/>
          <p:cNvSpPr/>
          <p:nvPr/>
        </p:nvSpPr>
        <p:spPr>
          <a:xfrm>
            <a:off x="337891" y="5349267"/>
            <a:ext cx="529397" cy="1356064"/>
          </a:xfrm>
          <a:prstGeom prst="homePlate">
            <a:avLst>
              <a:gd name="adj" fmla="val 23171"/>
            </a:avLst>
          </a:prstGeom>
          <a:solidFill>
            <a:srgbClr val="4B90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lvl="0" algn="ctr"/>
            <a:r>
              <a:rPr lang="fr-FR" sz="1200" dirty="0">
                <a:solidFill>
                  <a:prstClr val="white"/>
                </a:solidFill>
              </a:rPr>
              <a:t>Actions</a:t>
            </a:r>
          </a:p>
        </p:txBody>
      </p:sp>
      <p:sp>
        <p:nvSpPr>
          <p:cNvPr id="16" name="Pentagone 15"/>
          <p:cNvSpPr/>
          <p:nvPr/>
        </p:nvSpPr>
        <p:spPr>
          <a:xfrm>
            <a:off x="337891" y="3556789"/>
            <a:ext cx="529397" cy="1338450"/>
          </a:xfrm>
          <a:prstGeom prst="homePlate">
            <a:avLst>
              <a:gd name="adj" fmla="val 23171"/>
            </a:avLst>
          </a:prstGeom>
          <a:solidFill>
            <a:srgbClr val="4B90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lvl="0" algn="ctr"/>
            <a:r>
              <a:rPr lang="fr-FR" sz="1200" dirty="0">
                <a:solidFill>
                  <a:prstClr val="white"/>
                </a:solidFill>
              </a:rPr>
              <a:t>Personnes</a:t>
            </a:r>
          </a:p>
        </p:txBody>
      </p:sp>
      <p:grpSp>
        <p:nvGrpSpPr>
          <p:cNvPr id="12" name="Groupe 11"/>
          <p:cNvGrpSpPr/>
          <p:nvPr/>
        </p:nvGrpSpPr>
        <p:grpSpPr>
          <a:xfrm>
            <a:off x="1685435" y="1646684"/>
            <a:ext cx="4998075" cy="5058647"/>
            <a:chOff x="1203975" y="1646684"/>
            <a:chExt cx="4398348" cy="5058647"/>
          </a:xfrm>
        </p:grpSpPr>
        <p:sp>
          <p:nvSpPr>
            <p:cNvPr id="18" name="Pentagone 17"/>
            <p:cNvSpPr/>
            <p:nvPr/>
          </p:nvSpPr>
          <p:spPr>
            <a:xfrm rot="5400000">
              <a:off x="3207919" y="-357260"/>
              <a:ext cx="390460" cy="4398348"/>
            </a:xfrm>
            <a:prstGeom prst="homePlate">
              <a:avLst>
                <a:gd name="adj" fmla="val 23171"/>
              </a:avLst>
            </a:prstGeom>
            <a:solidFill>
              <a:srgbClr val="4B90B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lvl="0" algn="ctr"/>
              <a:r>
                <a:rPr lang="fr-FR" sz="1200" dirty="0" smtClean="0">
                  <a:solidFill>
                    <a:schemeClr val="bg1"/>
                  </a:solidFill>
                </a:rPr>
                <a:t>Noter les  points </a:t>
              </a:r>
              <a:r>
                <a:rPr lang="fr-FR" sz="1200" dirty="0">
                  <a:solidFill>
                    <a:prstClr val="white"/>
                  </a:solidFill>
                </a:rPr>
                <a:t>positifs</a:t>
              </a:r>
            </a:p>
          </p:txBody>
        </p:sp>
        <p:sp>
          <p:nvSpPr>
            <p:cNvPr id="19" name="Rectangle à coins arrondis 18"/>
            <p:cNvSpPr/>
            <p:nvPr/>
          </p:nvSpPr>
          <p:spPr>
            <a:xfrm>
              <a:off x="1203975" y="2127743"/>
              <a:ext cx="4398348" cy="1338450"/>
            </a:xfrm>
            <a:prstGeom prst="roundRect">
              <a:avLst>
                <a:gd name="adj" fmla="val 7733"/>
              </a:avLst>
            </a:prstGeom>
            <a:ln>
              <a:solidFill>
                <a:srgbClr val="4B90B5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endParaRPr lang="fr-FR" sz="1200">
                <a:solidFill>
                  <a:srgbClr val="4B90B5"/>
                </a:solidFill>
              </a:endParaRPr>
            </a:p>
          </p:txBody>
        </p:sp>
        <p:sp>
          <p:nvSpPr>
            <p:cNvPr id="31" name="Rectangle à coins arrondis 30"/>
            <p:cNvSpPr/>
            <p:nvPr/>
          </p:nvSpPr>
          <p:spPr>
            <a:xfrm>
              <a:off x="1203975" y="5349267"/>
              <a:ext cx="4398348" cy="628488"/>
            </a:xfrm>
            <a:prstGeom prst="roundRect">
              <a:avLst>
                <a:gd name="adj" fmla="val 7733"/>
              </a:avLst>
            </a:prstGeom>
            <a:ln>
              <a:solidFill>
                <a:srgbClr val="4B90B5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endParaRPr lang="fr-FR" sz="1200">
                <a:solidFill>
                  <a:srgbClr val="4B90B5"/>
                </a:solidFill>
              </a:endParaRPr>
            </a:p>
          </p:txBody>
        </p:sp>
        <p:sp>
          <p:nvSpPr>
            <p:cNvPr id="34" name="Rectangle à coins arrondis 33"/>
            <p:cNvSpPr/>
            <p:nvPr/>
          </p:nvSpPr>
          <p:spPr>
            <a:xfrm>
              <a:off x="1203975" y="3556789"/>
              <a:ext cx="4398348" cy="1338450"/>
            </a:xfrm>
            <a:prstGeom prst="roundRect">
              <a:avLst>
                <a:gd name="adj" fmla="val 7733"/>
              </a:avLst>
            </a:prstGeom>
            <a:ln>
              <a:solidFill>
                <a:srgbClr val="4B90B5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endParaRPr lang="fr-FR" sz="1200">
                <a:solidFill>
                  <a:srgbClr val="4B90B5"/>
                </a:solidFill>
              </a:endParaRPr>
            </a:p>
          </p:txBody>
        </p:sp>
        <p:sp>
          <p:nvSpPr>
            <p:cNvPr id="37" name="Rectangle à coins arrondis 36"/>
            <p:cNvSpPr/>
            <p:nvPr/>
          </p:nvSpPr>
          <p:spPr>
            <a:xfrm>
              <a:off x="1203975" y="6076843"/>
              <a:ext cx="4398348" cy="628488"/>
            </a:xfrm>
            <a:prstGeom prst="roundRect">
              <a:avLst>
                <a:gd name="adj" fmla="val 7733"/>
              </a:avLst>
            </a:prstGeom>
            <a:ln>
              <a:solidFill>
                <a:srgbClr val="4B90B5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endParaRPr lang="fr-FR" sz="1200">
                <a:solidFill>
                  <a:srgbClr val="4B90B5"/>
                </a:solidFill>
              </a:endParaRPr>
            </a:p>
          </p:txBody>
        </p:sp>
        <p:sp>
          <p:nvSpPr>
            <p:cNvPr id="10" name="Triangle isocèle 9"/>
            <p:cNvSpPr/>
            <p:nvPr/>
          </p:nvSpPr>
          <p:spPr>
            <a:xfrm rot="10800000">
              <a:off x="2872798" y="4972076"/>
              <a:ext cx="1060704" cy="338059"/>
            </a:xfrm>
            <a:prstGeom prst="triangle">
              <a:avLst/>
            </a:prstGeom>
            <a:solidFill>
              <a:srgbClr val="4B90B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11" name="Groupe 10"/>
          <p:cNvGrpSpPr/>
          <p:nvPr/>
        </p:nvGrpSpPr>
        <p:grpSpPr>
          <a:xfrm>
            <a:off x="6915691" y="1646685"/>
            <a:ext cx="4998076" cy="5058646"/>
            <a:chOff x="5736273" y="1646685"/>
            <a:chExt cx="4398349" cy="5058646"/>
          </a:xfrm>
        </p:grpSpPr>
        <p:sp>
          <p:nvSpPr>
            <p:cNvPr id="23" name="Pentagone 22"/>
            <p:cNvSpPr/>
            <p:nvPr/>
          </p:nvSpPr>
          <p:spPr>
            <a:xfrm rot="5400000">
              <a:off x="7740217" y="-357259"/>
              <a:ext cx="390462" cy="4398349"/>
            </a:xfrm>
            <a:prstGeom prst="homePlate">
              <a:avLst>
                <a:gd name="adj" fmla="val 23171"/>
              </a:avLst>
            </a:prstGeom>
            <a:solidFill>
              <a:srgbClr val="4B90B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lvl="0" algn="ctr"/>
              <a:r>
                <a:rPr lang="fr-FR" sz="1200" dirty="0" smtClean="0">
                  <a:solidFill>
                    <a:schemeClr val="bg1"/>
                  </a:solidFill>
                </a:rPr>
                <a:t>Noter les axes </a:t>
              </a:r>
              <a:r>
                <a:rPr lang="fr-FR" sz="1200" dirty="0">
                  <a:solidFill>
                    <a:prstClr val="white"/>
                  </a:solidFill>
                </a:rPr>
                <a:t>d’amélioration</a:t>
              </a:r>
            </a:p>
          </p:txBody>
        </p:sp>
        <p:sp>
          <p:nvSpPr>
            <p:cNvPr id="26" name="Rectangle à coins arrondis 25"/>
            <p:cNvSpPr/>
            <p:nvPr/>
          </p:nvSpPr>
          <p:spPr>
            <a:xfrm>
              <a:off x="5736273" y="2127743"/>
              <a:ext cx="4398349" cy="1338450"/>
            </a:xfrm>
            <a:prstGeom prst="roundRect">
              <a:avLst>
                <a:gd name="adj" fmla="val 7733"/>
              </a:avLst>
            </a:prstGeom>
            <a:ln>
              <a:solidFill>
                <a:srgbClr val="4B90B5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endParaRPr lang="fr-FR" sz="1200">
                <a:solidFill>
                  <a:srgbClr val="4B90B5"/>
                </a:solidFill>
              </a:endParaRPr>
            </a:p>
          </p:txBody>
        </p:sp>
        <p:sp>
          <p:nvSpPr>
            <p:cNvPr id="33" name="Rectangle à coins arrondis 32"/>
            <p:cNvSpPr/>
            <p:nvPr/>
          </p:nvSpPr>
          <p:spPr>
            <a:xfrm>
              <a:off x="5736273" y="5349267"/>
              <a:ext cx="4398349" cy="628488"/>
            </a:xfrm>
            <a:prstGeom prst="roundRect">
              <a:avLst>
                <a:gd name="adj" fmla="val 7733"/>
              </a:avLst>
            </a:prstGeom>
            <a:ln>
              <a:solidFill>
                <a:srgbClr val="4B90B5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endParaRPr lang="fr-FR" sz="1200">
                <a:solidFill>
                  <a:srgbClr val="4B90B5"/>
                </a:solidFill>
              </a:endParaRPr>
            </a:p>
          </p:txBody>
        </p:sp>
        <p:sp>
          <p:nvSpPr>
            <p:cNvPr id="35" name="Rectangle à coins arrondis 34"/>
            <p:cNvSpPr/>
            <p:nvPr/>
          </p:nvSpPr>
          <p:spPr>
            <a:xfrm>
              <a:off x="5736273" y="3556789"/>
              <a:ext cx="4398349" cy="1338450"/>
            </a:xfrm>
            <a:prstGeom prst="roundRect">
              <a:avLst>
                <a:gd name="adj" fmla="val 7733"/>
              </a:avLst>
            </a:prstGeom>
            <a:ln>
              <a:solidFill>
                <a:srgbClr val="4B90B5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endParaRPr lang="fr-FR" sz="1200">
                <a:solidFill>
                  <a:srgbClr val="4B90B5"/>
                </a:solidFill>
              </a:endParaRPr>
            </a:p>
          </p:txBody>
        </p:sp>
        <p:sp>
          <p:nvSpPr>
            <p:cNvPr id="38" name="Rectangle à coins arrondis 37"/>
            <p:cNvSpPr/>
            <p:nvPr/>
          </p:nvSpPr>
          <p:spPr>
            <a:xfrm>
              <a:off x="5736273" y="6076843"/>
              <a:ext cx="4398349" cy="628488"/>
            </a:xfrm>
            <a:prstGeom prst="roundRect">
              <a:avLst>
                <a:gd name="adj" fmla="val 7733"/>
              </a:avLst>
            </a:prstGeom>
            <a:ln>
              <a:solidFill>
                <a:srgbClr val="4B90B5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endParaRPr lang="fr-FR" sz="1200">
                <a:solidFill>
                  <a:srgbClr val="4B90B5"/>
                </a:solidFill>
              </a:endParaRPr>
            </a:p>
          </p:txBody>
        </p:sp>
        <p:sp>
          <p:nvSpPr>
            <p:cNvPr id="39" name="Triangle isocèle 38"/>
            <p:cNvSpPr/>
            <p:nvPr/>
          </p:nvSpPr>
          <p:spPr>
            <a:xfrm rot="10800000">
              <a:off x="7405095" y="4972076"/>
              <a:ext cx="1060704" cy="338059"/>
            </a:xfrm>
            <a:prstGeom prst="triangle">
              <a:avLst/>
            </a:prstGeom>
            <a:solidFill>
              <a:srgbClr val="4B90B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13" name="Parallélogramme 12"/>
          <p:cNvSpPr/>
          <p:nvPr/>
        </p:nvSpPr>
        <p:spPr>
          <a:xfrm flipH="1">
            <a:off x="786280" y="5350473"/>
            <a:ext cx="756007" cy="671867"/>
          </a:xfrm>
          <a:prstGeom prst="parallelogram">
            <a:avLst>
              <a:gd name="adj" fmla="val 17628"/>
            </a:avLst>
          </a:prstGeom>
          <a:solidFill>
            <a:srgbClr val="4B90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lIns="0" tIns="0" rIns="0" bIns="0" rtlCol="0" anchor="ctr"/>
          <a:lstStyle/>
          <a:p>
            <a:pPr algn="ctr"/>
            <a:r>
              <a:rPr lang="fr-FR" sz="1050" dirty="0">
                <a:solidFill>
                  <a:prstClr val="white"/>
                </a:solidFill>
              </a:rPr>
              <a:t>Etape suivante</a:t>
            </a:r>
          </a:p>
        </p:txBody>
      </p:sp>
      <p:sp>
        <p:nvSpPr>
          <p:cNvPr id="40" name="Parallélogramme 39"/>
          <p:cNvSpPr/>
          <p:nvPr/>
        </p:nvSpPr>
        <p:spPr>
          <a:xfrm flipH="1" flipV="1">
            <a:off x="786280" y="6033463"/>
            <a:ext cx="756007" cy="671867"/>
          </a:xfrm>
          <a:prstGeom prst="parallelogram">
            <a:avLst>
              <a:gd name="adj" fmla="val 17628"/>
            </a:avLst>
          </a:prstGeom>
          <a:solidFill>
            <a:srgbClr val="4B90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lIns="0" tIns="0" rIns="0" bIns="0" rtlCol="0" anchor="ctr"/>
          <a:lstStyle/>
          <a:p>
            <a:pPr algn="ctr"/>
            <a:r>
              <a:rPr lang="fr-FR" sz="1050" dirty="0">
                <a:solidFill>
                  <a:prstClr val="white"/>
                </a:solidFill>
              </a:rPr>
              <a:t>Cycle suivant</a:t>
            </a:r>
          </a:p>
        </p:txBody>
      </p:sp>
    </p:spTree>
    <p:extLst>
      <p:ext uri="{BB962C8B-B14F-4D97-AF65-F5344CB8AC3E}">
        <p14:creationId xmlns:p14="http://schemas.microsoft.com/office/powerpoint/2010/main" xmlns="" val="3637495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37000" y="1308050"/>
            <a:ext cx="4318000" cy="4241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4011507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09"/>
  <p:tag name="MMPROD_UIDATA" val="&lt;database version=&quot;10.0&quot;&gt;&lt;object type=&quot;1&quot; unique_id=&quot;10001&quot;&gt;&lt;object type=&quot;8&quot; unique_id=&quot;10002&quot;&gt;&lt;/object&gt;&lt;object type=&quot;2&quot; unique_id=&quot;10003&quot;&gt;&lt;object type=&quot;3&quot; unique_id=&quot;10004&quot;&gt;&lt;property id=&quot;20148&quot; value=&quot;5&quot;/&gt;&lt;property id=&quot;20300&quot; value=&quot;Diapositive 5&quot;/&gt;&lt;property id=&quot;20307&quot; value=&quot;256&quot;/&gt;&lt;/object&gt;&lt;object type=&quot;3&quot; unique_id=&quot;10023&quot;&gt;&lt;property id=&quot;20148&quot; value=&quot;5&quot;/&gt;&lt;property id=&quot;20300&quot; value=&quot;Diapositive 2&quot;/&gt;&lt;property id=&quot;20307&quot; value=&quot;257&quot;/&gt;&lt;/object&gt;&lt;object type=&quot;3&quot; unique_id=&quot;10052&quot;&gt;&lt;property id=&quot;20148&quot; value=&quot;5&quot;/&gt;&lt;property id=&quot;20300&quot; value=&quot;Diapositive 3&quot;/&gt;&lt;property id=&quot;20307&quot; value=&quot;258&quot;/&gt;&lt;/object&gt;&lt;object type=&quot;3&quot; unique_id=&quot;10068&quot;&gt;&lt;property id=&quot;20148&quot; value=&quot;5&quot;/&gt;&lt;property id=&quot;20300&quot; value=&quot;Diapositive 4&quot;/&gt;&lt;property id=&quot;20307&quot; value=&quot;259&quot;/&gt;&lt;/object&gt;&lt;object type=&quot;3&quot; unique_id=&quot;10141&quot;&gt;&lt;property id=&quot;20148&quot; value=&quot;5&quot;/&gt;&lt;property id=&quot;20300&quot; value=&quot;Diapositive 1&quot;/&gt;&lt;property id=&quot;20307&quot; value=&quot;263&quot;/&gt;&lt;/object&gt;&lt;object type=&quot;3&quot; unique_id=&quot;10142&quot;&gt;&lt;property id=&quot;20148&quot; value=&quot;5&quot;/&gt;&lt;property id=&quot;20300&quot; value=&quot;Diapositive 6&quot;/&gt;&lt;property id=&quot;20307&quot; value=&quot;260&quot;/&gt;&lt;/object&gt;&lt;object type=&quot;3&quot; unique_id=&quot;10143&quot;&gt;&lt;property id=&quot;20148&quot; value=&quot;5&quot;/&gt;&lt;property id=&quot;20300&quot; value=&quot;Diapositive 7&quot;/&gt;&lt;property id=&quot;20307&quot; value=&quot;261&quot;/&gt;&lt;/object&gt;&lt;object type=&quot;3&quot; unique_id=&quot;10144&quot;&gt;&lt;property id=&quot;20148&quot; value=&quot;5&quot;/&gt;&lt;property id=&quot;20300&quot; value=&quot;Diapositive 8&quot;/&gt;&lt;property id=&quot;20307&quot; value=&quot;262&quot;/&gt;&lt;/object&gt;&lt;object type=&quot;3&quot; unique_id=&quot;10145&quot;&gt;&lt;property id=&quot;20148&quot; value=&quot;5&quot;/&gt;&lt;property id=&quot;20300&quot; value=&quot;Diapositive 9&quot;/&gt;&lt;property id=&quot;20307&quot; value=&quot;264&quot;/&gt;&lt;/object&gt;&lt;object type=&quot;3&quot; unique_id=&quot;10146&quot;&gt;&lt;property id=&quot;20148&quot; value=&quot;5&quot;/&gt;&lt;property id=&quot;20300&quot; value=&quot;Diapositive 10&quot;/&gt;&lt;property id=&quot;20307&quot; value=&quot;265&quot;/&gt;&lt;/object&gt;&lt;object type=&quot;3&quot; unique_id=&quot;10147&quot;&gt;&lt;property id=&quot;20148&quot; value=&quot;5&quot;/&gt;&lt;property id=&quot;20300&quot; value=&quot;Diapositive 11&quot;/&gt;&lt;property id=&quot;20307&quot; value=&quot;266&quot;/&gt;&lt;/object&gt;&lt;object type=&quot;3&quot; unique_id=&quot;10148&quot;&gt;&lt;property id=&quot;20148&quot; value=&quot;5&quot;/&gt;&lt;property id=&quot;20300&quot; value=&quot;Diapositive 12&quot;/&gt;&lt;property id=&quot;20307&quot; value=&quot;267&quot;/&gt;&lt;/object&gt;&lt;object type=&quot;3&quot; unique_id=&quot;10313&quot;&gt;&lt;property id=&quot;20148&quot; value=&quot;5&quot;/&gt;&lt;property id=&quot;20300&quot; value=&quot;Diapositive 13&quot;/&gt;&lt;property id=&quot;20307&quot; value=&quot;268&quot;/&gt;&lt;/object&gt;&lt;object type=&quot;3&quot; unique_id=&quot;10314&quot;&gt;&lt;property id=&quot;20148&quot; value=&quot;5&quot;/&gt;&lt;property id=&quot;20300&quot; value=&quot;Diapositive 14&quot;/&gt;&lt;property id=&quot;20307&quot; value=&quot;269&quot;/&gt;&lt;/object&gt;&lt;object type=&quot;3&quot; unique_id=&quot;10315&quot;&gt;&lt;property id=&quot;20148&quot; value=&quot;5&quot;/&gt;&lt;property id=&quot;20300&quot; value=&quot;Diapositive 15&quot;/&gt;&lt;property id=&quot;20307&quot; value=&quot;270&quot;/&gt;&lt;/object&gt;&lt;object type=&quot;3&quot; unique_id=&quot;10316&quot;&gt;&lt;property id=&quot;20148&quot; value=&quot;5&quot;/&gt;&lt;property id=&quot;20300&quot; value=&quot;Diapositive 16&quot;/&gt;&lt;property id=&quot;20307&quot; value=&quot;271&quot;/&gt;&lt;/object&gt;&lt;object type=&quot;3&quot; unique_id=&quot;10569&quot;&gt;&lt;property id=&quot;20148&quot; value=&quot;5&quot;/&gt;&lt;property id=&quot;20300&quot; value=&quot;Diapositive 17&quot;/&gt;&lt;property id=&quot;20307&quot; value=&quot;272&quot;/&gt;&lt;/object&gt;&lt;object type=&quot;3&quot; unique_id=&quot;10570&quot;&gt;&lt;property id=&quot;20148&quot; value=&quot;5&quot;/&gt;&lt;property id=&quot;20300&quot; value=&quot;Diapositive 18&quot;/&gt;&lt;property id=&quot;20307&quot; value=&quot;273&quot;/&gt;&lt;/object&gt;&lt;object type=&quot;3&quot; unique_id=&quot;10571&quot;&gt;&lt;property id=&quot;20148&quot; value=&quot;5&quot;/&gt;&lt;property id=&quot;20300&quot; value=&quot;Diapositive 19&quot;/&gt;&lt;property id=&quot;20307&quot; value=&quot;274&quot;/&gt;&lt;/object&gt;&lt;object type=&quot;3&quot; unique_id=&quot;10572&quot;&gt;&lt;property id=&quot;20148&quot; value=&quot;5&quot;/&gt;&lt;property id=&quot;20300&quot; value=&quot;Diapositive 20&quot;/&gt;&lt;property id=&quot;20307&quot; value=&quot;275&quot;/&gt;&lt;/object&gt;&lt;object type=&quot;3&quot; unique_id=&quot;10661&quot;&gt;&lt;property id=&quot;20148&quot; value=&quot;5&quot;/&gt;&lt;property id=&quot;20300&quot; value=&quot;Diapositive 21&quot;/&gt;&lt;property id=&quot;20307&quot; value=&quot;276&quot;/&gt;&lt;/object&gt;&lt;object type=&quot;3&quot; unique_id=&quot;10662&quot;&gt;&lt;property id=&quot;20148&quot; value=&quot;5&quot;/&gt;&lt;property id=&quot;20300&quot; value=&quot;Diapositive 25&quot;/&gt;&lt;property id=&quot;20307&quot; value=&quot;277&quot;/&gt;&lt;/object&gt;&lt;object type=&quot;3&quot; unique_id=&quot;10855&quot;&gt;&lt;property id=&quot;20148&quot; value=&quot;5&quot;/&gt;&lt;property id=&quot;20300&quot; value=&quot;Diapositive 22&quot;/&gt;&lt;property id=&quot;20307&quot; value=&quot;278&quot;/&gt;&lt;/object&gt;&lt;object type=&quot;3&quot; unique_id=&quot;10856&quot;&gt;&lt;property id=&quot;20148&quot; value=&quot;5&quot;/&gt;&lt;property id=&quot;20300&quot; value=&quot;Diapositive 23&quot;/&gt;&lt;property id=&quot;20307&quot; value=&quot;279&quot;/&gt;&lt;/object&gt;&lt;object type=&quot;3&quot; unique_id=&quot;10857&quot;&gt;&lt;property id=&quot;20148&quot; value=&quot;5&quot;/&gt;&lt;property id=&quot;20300&quot; value=&quot;Diapositive 24&quot;/&gt;&lt;property id=&quot;20307&quot; value=&quot;280&quot;/&gt;&lt;/object&gt;&lt;object type=&quot;3&quot; unique_id=&quot;11020&quot;&gt;&lt;property id=&quot;20148&quot; value=&quot;5&quot;/&gt;&lt;property id=&quot;20300&quot; value=&quot;Diapositive 26&quot;/&gt;&lt;property id=&quot;20307&quot; value=&quot;281&quot;/&gt;&lt;/object&gt;&lt;object type=&quot;3&quot; unique_id=&quot;11021&quot;&gt;&lt;property id=&quot;20148&quot; value=&quot;5&quot;/&gt;&lt;property id=&quot;20300&quot; value=&quot;Diapositive 27&quot;/&gt;&lt;property id=&quot;20307&quot; value=&quot;282&quot;/&gt;&lt;/object&gt;&lt;object type=&quot;3&quot; unique_id=&quot;11022&quot;&gt;&lt;property id=&quot;20148&quot; value=&quot;5&quot;/&gt;&lt;property id=&quot;20300&quot; value=&quot;Diapositive 28&quot;/&gt;&lt;property id=&quot;20307&quot; value=&quot;283&quot;/&gt;&lt;/object&gt;&lt;object type=&quot;3&quot; unique_id=&quot;11473&quot;&gt;&lt;property id=&quot;20148&quot; value=&quot;5&quot;/&gt;&lt;property id=&quot;20300&quot; value=&quot;Diapositive 29&quot;/&gt;&lt;property id=&quot;20307&quot; value=&quot;284&quot;/&gt;&lt;/object&gt;&lt;object type=&quot;3&quot; unique_id=&quot;11474&quot;&gt;&lt;property id=&quot;20148&quot; value=&quot;5&quot;/&gt;&lt;property id=&quot;20300&quot; value=&quot;Diapositive 30&quot;/&gt;&lt;property id=&quot;20307&quot; value=&quot;292&quot;/&gt;&lt;/object&gt;&lt;object type=&quot;3&quot; unique_id=&quot;11475&quot;&gt;&lt;property id=&quot;20148&quot; value=&quot;5&quot;/&gt;&lt;property id=&quot;20300&quot; value=&quot;Diapositive 31&quot;/&gt;&lt;property id=&quot;20307&quot; value=&quot;293&quot;/&gt;&lt;/object&gt;&lt;object type=&quot;3&quot; unique_id=&quot;11476&quot;&gt;&lt;property id=&quot;20148&quot; value=&quot;5&quot;/&gt;&lt;property id=&quot;20300&quot; value=&quot;Diapositive 32&quot;/&gt;&lt;property id=&quot;20307&quot; value=&quot;294&quot;/&gt;&lt;/object&gt;&lt;object type=&quot;3&quot; unique_id=&quot;11477&quot;&gt;&lt;property id=&quot;20148&quot; value=&quot;5&quot;/&gt;&lt;property id=&quot;20300&quot; value=&quot;Diapositive 33&quot;/&gt;&lt;property id=&quot;20307&quot; value=&quot;288&quot;/&gt;&lt;/object&gt;&lt;object type=&quot;3&quot; unique_id=&quot;11478&quot;&gt;&lt;property id=&quot;20148&quot; value=&quot;5&quot;/&gt;&lt;property id=&quot;20300&quot; value=&quot;Diapositive 34&quot;/&gt;&lt;property id=&quot;20307&quot; value=&quot;289&quot;/&gt;&lt;/object&gt;&lt;object type=&quot;3&quot; unique_id=&quot;11479&quot;&gt;&lt;property id=&quot;20148&quot; value=&quot;5&quot;/&gt;&lt;property id=&quot;20300&quot; value=&quot;Diapositive 35&quot;/&gt;&lt;property id=&quot;20307&quot; value=&quot;290&quot;/&gt;&lt;/object&gt;&lt;object type=&quot;3&quot; unique_id=&quot;11480&quot;&gt;&lt;property id=&quot;20148&quot; value=&quot;5&quot;/&gt;&lt;property id=&quot;20300&quot; value=&quot;Diapositive 36&quot;/&gt;&lt;property id=&quot;20307&quot; value=&quot;291&quot;/&gt;&lt;/object&gt;&lt;/object&gt;&lt;/object&gt;&lt;/database&gt;"/>
  <p:tag name="SECTOMILLISECCONVERTED" val="1"/>
</p:tagLst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5576</TotalTime>
  <Words>2307</Words>
  <Application>Microsoft Office PowerPoint</Application>
  <PresentationFormat>Personnalisé</PresentationFormat>
  <Paragraphs>383</Paragraphs>
  <Slides>36</Slides>
  <Notes>0</Notes>
  <HiddenSlides>9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36</vt:i4>
      </vt:variant>
    </vt:vector>
  </HeadingPairs>
  <TitlesOfParts>
    <vt:vector size="37" baseType="lpstr">
      <vt:lpstr>Thème Office</vt:lpstr>
      <vt:lpstr>Diapositive 1</vt:lpstr>
      <vt:lpstr>Diapositive 2</vt:lpstr>
      <vt:lpstr>Diapositive 3</vt:lpstr>
      <vt:lpstr>Diapositive 4</vt:lpstr>
      <vt:lpstr>Diapositive 5</vt:lpstr>
      <vt:lpstr>Diapositive 6</vt:lpstr>
      <vt:lpstr>Diapositive 7</vt:lpstr>
      <vt:lpstr>Diapositive 8</vt:lpstr>
      <vt:lpstr>Diapositive 9</vt:lpstr>
      <vt:lpstr>Diapositive 10</vt:lpstr>
      <vt:lpstr>Diapositive 11</vt:lpstr>
      <vt:lpstr>Diapositive 12</vt:lpstr>
      <vt:lpstr>Diapositive 13</vt:lpstr>
      <vt:lpstr>Diapositive 14</vt:lpstr>
      <vt:lpstr>Diapositive 15</vt:lpstr>
      <vt:lpstr>Diapositive 16</vt:lpstr>
      <vt:lpstr>Diapositive 17</vt:lpstr>
      <vt:lpstr>Diapositive 18</vt:lpstr>
      <vt:lpstr>Diapositive 19</vt:lpstr>
      <vt:lpstr>Diapositive 20</vt:lpstr>
      <vt:lpstr>Diapositive 21</vt:lpstr>
      <vt:lpstr>Diapositive 22</vt:lpstr>
      <vt:lpstr>Diapositive 23</vt:lpstr>
      <vt:lpstr>Diapositive 24</vt:lpstr>
      <vt:lpstr>Diapositive 25</vt:lpstr>
      <vt:lpstr>Diapositive 26</vt:lpstr>
      <vt:lpstr>Diapositive 27</vt:lpstr>
      <vt:lpstr>Diapositive 28</vt:lpstr>
      <vt:lpstr>Diapositive 29</vt:lpstr>
      <vt:lpstr>Diapositive 30</vt:lpstr>
      <vt:lpstr>Diapositive 31</vt:lpstr>
      <vt:lpstr>Diapositive 32</vt:lpstr>
      <vt:lpstr>Diapositive 33</vt:lpstr>
      <vt:lpstr>Diapositive 34</vt:lpstr>
      <vt:lpstr>Diapositive 35</vt:lpstr>
      <vt:lpstr>Diapositive 36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David Briggs</dc:creator>
  <cp:lastModifiedBy>mcardoso</cp:lastModifiedBy>
  <cp:revision>125</cp:revision>
  <dcterms:created xsi:type="dcterms:W3CDTF">2016-06-26T13:21:07Z</dcterms:created>
  <dcterms:modified xsi:type="dcterms:W3CDTF">2016-08-02T16:02:33Z</dcterms:modified>
</cp:coreProperties>
</file>